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98" r:id="rId5"/>
    <p:sldId id="376" r:id="rId6"/>
    <p:sldId id="377" r:id="rId7"/>
    <p:sldId id="378" r:id="rId8"/>
    <p:sldId id="379" r:id="rId9"/>
    <p:sldId id="380" r:id="rId10"/>
    <p:sldId id="381" r:id="rId11"/>
    <p:sldId id="382" r:id="rId12"/>
    <p:sldId id="375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50" r:id="rId23"/>
    <p:sldId id="349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59" r:id="rId32"/>
    <p:sldId id="360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0" r:id="rId43"/>
    <p:sldId id="372" r:id="rId44"/>
    <p:sldId id="371" r:id="rId45"/>
    <p:sldId id="373" r:id="rId4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E5DF89-8919-40BA-A17C-D458BE5217C5}" v="44" dt="2024-09-17T19:25:59.036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5" autoAdjust="0"/>
    <p:restoredTop sz="9457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696519-77A5-42E9-9F7C-68841B76CE9F}" type="datetime1">
              <a:rPr lang="pt-BR" smtClean="0"/>
              <a:t>23/09/2024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01C0E-6041-40BD-877C-FB9FBD0CE1C9}" type="datetime1">
              <a:rPr lang="pt-BR" smtClean="0"/>
              <a:pPr/>
              <a:t>23/09/2024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01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120000"/>
              </a:lnSpc>
              <a:defRPr lang="en-ZA" sz="4400" b="1" spc="-300" dirty="0"/>
            </a:lvl1pPr>
          </a:lstStyle>
          <a:p>
            <a:pPr lvl="0" algn="r" rtl="0"/>
            <a:r>
              <a:rPr lang="pt-BR" dirty="0"/>
              <a:t>Clique para editar o 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dirty="0"/>
              <a:t>Clique para editar o estilo de subtítulo Mestre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</a:t>
            </a:r>
            <a:br>
              <a:rPr lang="pt-BR" dirty="0"/>
            </a:br>
            <a:r>
              <a:rPr lang="pt-BR" dirty="0"/>
              <a:t>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pt-BR" dirty="0"/>
              <a:t>Clique para editar o divisor de seção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dirty="0"/>
              <a:t>Clique para editar o estilo de subtítulo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sor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</a:t>
            </a:r>
            <a:br>
              <a:rPr lang="pt-BR" dirty="0"/>
            </a:br>
            <a:r>
              <a:rPr lang="pt-BR" dirty="0"/>
              <a:t>sua Foto Aqui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pt-BR" dirty="0"/>
              <a:t>Clique para editar o divisor de seção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dirty="0"/>
              <a:t>Clique para editar o estilo de subtítulo Mestre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Imagem de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42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Editar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Imagem de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39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mparação à Esquerda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Espaço Reservado para Comparação à Esquerda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dirty="0"/>
              <a:t>Insira sua legenda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pt-BR" dirty="0"/>
              <a:t>Obrigado</a:t>
            </a:r>
          </a:p>
        </p:txBody>
      </p: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10" name="Espaço Reservado para Texto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Número do telefone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lnSpc>
                <a:spcPct val="70000"/>
              </a:lnSpc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Contato por </a:t>
            </a:r>
            <a:r>
              <a:rPr lang="pt-BR" dirty="0" err="1"/>
              <a:t>Email</a:t>
            </a:r>
            <a:r>
              <a:rPr lang="pt-BR" dirty="0"/>
              <a:t> ou Mídia Social</a:t>
            </a:r>
          </a:p>
        </p:txBody>
      </p:sp>
      <p:sp>
        <p:nvSpPr>
          <p:cNvPr id="12" name="Espaço Reservado para Texto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Site da empresa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Caixa de texto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 rtl="0">
              <a:lnSpc>
                <a:spcPts val="1000"/>
              </a:lnSpc>
            </a:pPr>
            <a:r>
              <a:rPr lang="pt-BR" sz="2500" b="1" i="0" spc="-10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pt-BR" sz="1600" b="1" i="0" spc="-10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pt-BR" sz="1600" b="1" i="0" spc="-100" baseline="0" dirty="0">
                <a:solidFill>
                  <a:schemeClr val="accent1"/>
                </a:solidFill>
                <a:latin typeface="+mj-lt"/>
              </a:rPr>
            </a:br>
            <a:r>
              <a:rPr lang="pt-BR" sz="1200" b="0" i="0" spc="14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  <a:endParaRPr lang="pt-BR" sz="1200" b="0" i="0" spc="14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ola e Faculdade de Tecnologia SENAI “Roberto Mange” e Núcleo de Inovação  e Design SENAI “Roberto Mange” | Semana Municipal de Ciência e Tecnologia  de Campinas">
            <a:extLst>
              <a:ext uri="{FF2B5EF4-FFF2-40B4-BE49-F238E27FC236}">
                <a16:creationId xmlns:a16="http://schemas.microsoft.com/office/drawing/2014/main" id="{C11072DF-7E4B-23D7-F0BF-835E4E141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645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pPr rtl="0">
              <a:lnSpc>
                <a:spcPct val="90000"/>
              </a:lnSpc>
            </a:pPr>
            <a:r>
              <a:rPr lang="pt-BR" sz="6000" dirty="0"/>
              <a:t>Edição de texto</a:t>
            </a: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rgbClr val="C00000">
              <a:alpha val="80000"/>
            </a:srgbClr>
          </a:solidFill>
        </p:spPr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10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Editor de Texto</a:t>
            </a: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8459014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12" name="AutoShape 2" descr="Anos 70: A história, as músicas e os cantores que fizeram sucesso na era  disco | Disco Show">
            <a:extLst>
              <a:ext uri="{FF2B5EF4-FFF2-40B4-BE49-F238E27FC236}">
                <a16:creationId xmlns:a16="http://schemas.microsoft.com/office/drawing/2014/main" id="{77FB174E-1EFB-35DB-23E7-CDF73A8763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AutoShape 6" descr="Anos 70: A história, as músicas e os cantores que fizeram sucesso na era  disco | Disco Show">
            <a:extLst>
              <a:ext uri="{FF2B5EF4-FFF2-40B4-BE49-F238E27FC236}">
                <a16:creationId xmlns:a16="http://schemas.microsoft.com/office/drawing/2014/main" id="{79598512-AB8E-B9D1-928B-6D133C4D3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5026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C06551-1F30-1763-9787-50459F82F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95" y="1531439"/>
            <a:ext cx="9747380" cy="5102345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10B5E227-85DC-A715-E4B7-199DE0DDE051}"/>
              </a:ext>
            </a:extLst>
          </p:cNvPr>
          <p:cNvCxnSpPr/>
          <p:nvPr/>
        </p:nvCxnSpPr>
        <p:spPr>
          <a:xfrm>
            <a:off x="279600" y="3603713"/>
            <a:ext cx="485510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A536F20-CC8A-030E-784B-73C893E4AE97}"/>
              </a:ext>
            </a:extLst>
          </p:cNvPr>
          <p:cNvSpPr txBox="1"/>
          <p:nvPr/>
        </p:nvSpPr>
        <p:spPr>
          <a:xfrm>
            <a:off x="57538" y="291458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Menu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0A3C23E-7179-9C92-139F-A65283D81409}"/>
              </a:ext>
            </a:extLst>
          </p:cNvPr>
          <p:cNvCxnSpPr>
            <a:cxnSpLocks/>
          </p:cNvCxnSpPr>
          <p:nvPr/>
        </p:nvCxnSpPr>
        <p:spPr>
          <a:xfrm flipH="1">
            <a:off x="2967135" y="2163023"/>
            <a:ext cx="681134" cy="31892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987125B-9A06-AC9B-2F84-474AB31463F5}"/>
              </a:ext>
            </a:extLst>
          </p:cNvPr>
          <p:cNvSpPr txBox="1"/>
          <p:nvPr/>
        </p:nvSpPr>
        <p:spPr>
          <a:xfrm>
            <a:off x="3563055" y="1835954"/>
            <a:ext cx="30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Novo Documento em branco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4DA9334-73D6-0E8B-A740-69430988E21D}"/>
              </a:ext>
            </a:extLst>
          </p:cNvPr>
          <p:cNvSpPr txBox="1"/>
          <p:nvPr/>
        </p:nvSpPr>
        <p:spPr>
          <a:xfrm>
            <a:off x="8562498" y="1900978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Modelos propostos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D611A06D-2980-9F4B-2F69-85EC5535F9C9}"/>
              </a:ext>
            </a:extLst>
          </p:cNvPr>
          <p:cNvCxnSpPr>
            <a:cxnSpLocks/>
          </p:cNvCxnSpPr>
          <p:nvPr/>
        </p:nvCxnSpPr>
        <p:spPr>
          <a:xfrm flipH="1">
            <a:off x="7907992" y="2205286"/>
            <a:ext cx="681134" cy="31892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6CA6150-D473-5EC8-60C9-117693B1692D}"/>
              </a:ext>
            </a:extLst>
          </p:cNvPr>
          <p:cNvSpPr txBox="1"/>
          <p:nvPr/>
        </p:nvSpPr>
        <p:spPr>
          <a:xfrm>
            <a:off x="7025412" y="3818116"/>
            <a:ext cx="370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Documentos recentemente aberto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0F4D19B-1C77-74E0-3074-F7460E8D307B}"/>
              </a:ext>
            </a:extLst>
          </p:cNvPr>
          <p:cNvCxnSpPr>
            <a:cxnSpLocks/>
          </p:cNvCxnSpPr>
          <p:nvPr/>
        </p:nvCxnSpPr>
        <p:spPr>
          <a:xfrm flipH="1">
            <a:off x="6374222" y="4000568"/>
            <a:ext cx="681134" cy="31892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895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B2B8CA-2771-219C-3D59-658107F23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00" y="2565062"/>
            <a:ext cx="11260495" cy="3996233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11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Editor de Texto</a:t>
            </a: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8459014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12" name="AutoShape 2" descr="Anos 70: A história, as músicas e os cantores que fizeram sucesso na era  disco | Disco Show">
            <a:extLst>
              <a:ext uri="{FF2B5EF4-FFF2-40B4-BE49-F238E27FC236}">
                <a16:creationId xmlns:a16="http://schemas.microsoft.com/office/drawing/2014/main" id="{77FB174E-1EFB-35DB-23E7-CDF73A8763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AutoShape 6" descr="Anos 70: A história, as músicas e os cantores que fizeram sucesso na era  disco | Disco Show">
            <a:extLst>
              <a:ext uri="{FF2B5EF4-FFF2-40B4-BE49-F238E27FC236}">
                <a16:creationId xmlns:a16="http://schemas.microsoft.com/office/drawing/2014/main" id="{79598512-AB8E-B9D1-928B-6D133C4D3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5026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0A3C23E-7179-9C92-139F-A65283D81409}"/>
              </a:ext>
            </a:extLst>
          </p:cNvPr>
          <p:cNvCxnSpPr>
            <a:cxnSpLocks/>
          </p:cNvCxnSpPr>
          <p:nvPr/>
        </p:nvCxnSpPr>
        <p:spPr>
          <a:xfrm flipH="1">
            <a:off x="3146288" y="2163023"/>
            <a:ext cx="501981" cy="49585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987125B-9A06-AC9B-2F84-474AB31463F5}"/>
              </a:ext>
            </a:extLst>
          </p:cNvPr>
          <p:cNvSpPr txBox="1"/>
          <p:nvPr/>
        </p:nvSpPr>
        <p:spPr>
          <a:xfrm>
            <a:off x="3563055" y="1835954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Nome do Documento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4DA9334-73D6-0E8B-A740-69430988E21D}"/>
              </a:ext>
            </a:extLst>
          </p:cNvPr>
          <p:cNvSpPr txBox="1"/>
          <p:nvPr/>
        </p:nvSpPr>
        <p:spPr>
          <a:xfrm>
            <a:off x="4458491" y="2198483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Aba de Ferramentas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D611A06D-2980-9F4B-2F69-85EC5535F9C9}"/>
              </a:ext>
            </a:extLst>
          </p:cNvPr>
          <p:cNvCxnSpPr>
            <a:cxnSpLocks/>
          </p:cNvCxnSpPr>
          <p:nvPr/>
        </p:nvCxnSpPr>
        <p:spPr>
          <a:xfrm flipH="1">
            <a:off x="3947250" y="2421749"/>
            <a:ext cx="549198" cy="53206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6CA6150-D473-5EC8-60C9-117693B1692D}"/>
              </a:ext>
            </a:extLst>
          </p:cNvPr>
          <p:cNvSpPr txBox="1"/>
          <p:nvPr/>
        </p:nvSpPr>
        <p:spPr>
          <a:xfrm>
            <a:off x="8735494" y="4445278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Documento a ser editado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0F4D19B-1C77-74E0-3074-F7460E8D307B}"/>
              </a:ext>
            </a:extLst>
          </p:cNvPr>
          <p:cNvCxnSpPr>
            <a:cxnSpLocks/>
          </p:cNvCxnSpPr>
          <p:nvPr/>
        </p:nvCxnSpPr>
        <p:spPr>
          <a:xfrm flipH="1">
            <a:off x="8866880" y="4830963"/>
            <a:ext cx="681134" cy="31892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8E1BBE30-B85F-52E0-8656-8FA9BAB2CE8D}"/>
              </a:ext>
            </a:extLst>
          </p:cNvPr>
          <p:cNvCxnSpPr>
            <a:cxnSpLocks/>
          </p:cNvCxnSpPr>
          <p:nvPr/>
        </p:nvCxnSpPr>
        <p:spPr>
          <a:xfrm flipV="1">
            <a:off x="1782148" y="3874043"/>
            <a:ext cx="292760" cy="55648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56DFC0C-A52F-B980-73E5-D9CCC36B7BE7}"/>
              </a:ext>
            </a:extLst>
          </p:cNvPr>
          <p:cNvSpPr txBox="1"/>
          <p:nvPr/>
        </p:nvSpPr>
        <p:spPr>
          <a:xfrm>
            <a:off x="504301" y="4563178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Barra de ferramentas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BD34D72-BF26-E84B-ED8F-1B7918E1DB60}"/>
              </a:ext>
            </a:extLst>
          </p:cNvPr>
          <p:cNvSpPr txBox="1"/>
          <p:nvPr/>
        </p:nvSpPr>
        <p:spPr>
          <a:xfrm>
            <a:off x="9589213" y="1954712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Botões de tela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67103317-13DA-BCDF-8B3D-88C1BC95DB4F}"/>
              </a:ext>
            </a:extLst>
          </p:cNvPr>
          <p:cNvCxnSpPr>
            <a:cxnSpLocks/>
          </p:cNvCxnSpPr>
          <p:nvPr/>
        </p:nvCxnSpPr>
        <p:spPr>
          <a:xfrm>
            <a:off x="10813698" y="2272642"/>
            <a:ext cx="148216" cy="386235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264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Escrevendo um texto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A764CB-FB58-B8F6-92F7-0E028270B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32" y="1401868"/>
            <a:ext cx="10058400" cy="496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96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Escrevendo um texto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A764CB-FB58-B8F6-92F7-0E028270B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432" y="1401868"/>
            <a:ext cx="10058400" cy="4961026"/>
          </a:xfrm>
          <a:prstGeom prst="rect">
            <a:avLst/>
          </a:prstGeom>
        </p:spPr>
      </p:pic>
      <p:pic>
        <p:nvPicPr>
          <p:cNvPr id="2050" name="Picture 2" descr="8.300+ Pensativo Emoticon Ilustração de stock, gráficos ...">
            <a:extLst>
              <a:ext uri="{FF2B5EF4-FFF2-40B4-BE49-F238E27FC236}">
                <a16:creationId xmlns:a16="http://schemas.microsoft.com/office/drawing/2014/main" id="{A95FC785-51F3-B1D9-52C4-203687F10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040" y="3429000"/>
            <a:ext cx="2732082" cy="273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9916CD7-B4B3-B460-FF8F-EE7F3FF3808B}"/>
              </a:ext>
            </a:extLst>
          </p:cNvPr>
          <p:cNvSpPr txBox="1"/>
          <p:nvPr/>
        </p:nvSpPr>
        <p:spPr>
          <a:xfrm>
            <a:off x="8785938" y="3401701"/>
            <a:ext cx="3405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 graça tudo mesmo tamanho, sem destaque</a:t>
            </a:r>
          </a:p>
        </p:txBody>
      </p:sp>
    </p:spTree>
    <p:extLst>
      <p:ext uri="{BB962C8B-B14F-4D97-AF65-F5344CB8AC3E}">
        <p14:creationId xmlns:p14="http://schemas.microsoft.com/office/powerpoint/2010/main" val="2628620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Fonte (letras)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5043BEE-D6DE-3910-9E80-6A5923CF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227" y="1487389"/>
            <a:ext cx="8658745" cy="530944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04BE542-6197-4518-9504-F89F85DB41A1}"/>
              </a:ext>
            </a:extLst>
          </p:cNvPr>
          <p:cNvSpPr/>
          <p:nvPr/>
        </p:nvSpPr>
        <p:spPr>
          <a:xfrm>
            <a:off x="2267339" y="1800808"/>
            <a:ext cx="2733869" cy="453467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1593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Fonte (letras)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120840A-371B-DF64-7529-27135D555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55" y="1401868"/>
            <a:ext cx="10874682" cy="512108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FC91D35-2871-F890-2711-3B3C2D2A240F}"/>
              </a:ext>
            </a:extLst>
          </p:cNvPr>
          <p:cNvSpPr/>
          <p:nvPr/>
        </p:nvSpPr>
        <p:spPr>
          <a:xfrm>
            <a:off x="901255" y="1334277"/>
            <a:ext cx="10024892" cy="2948474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A6F378A-2313-088F-36CF-5FB42729FB38}"/>
              </a:ext>
            </a:extLst>
          </p:cNvPr>
          <p:cNvSpPr/>
          <p:nvPr/>
        </p:nvSpPr>
        <p:spPr>
          <a:xfrm>
            <a:off x="901255" y="1325237"/>
            <a:ext cx="1683325" cy="483023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96918E0C-4A9C-5930-87DE-1C997F9F3545}"/>
              </a:ext>
            </a:extLst>
          </p:cNvPr>
          <p:cNvCxnSpPr>
            <a:cxnSpLocks/>
          </p:cNvCxnSpPr>
          <p:nvPr/>
        </p:nvCxnSpPr>
        <p:spPr>
          <a:xfrm flipV="1">
            <a:off x="1265853" y="1928913"/>
            <a:ext cx="292760" cy="55648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2AE44-5C03-1689-9152-34B03979D69D}"/>
              </a:ext>
            </a:extLst>
          </p:cNvPr>
          <p:cNvSpPr txBox="1"/>
          <p:nvPr/>
        </p:nvSpPr>
        <p:spPr>
          <a:xfrm>
            <a:off x="837758" y="2564986"/>
            <a:ext cx="188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Fonte e Tamanho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DAF59F9-93EE-ABDE-0597-57D2CC54837E}"/>
              </a:ext>
            </a:extLst>
          </p:cNvPr>
          <p:cNvCxnSpPr>
            <a:cxnSpLocks/>
          </p:cNvCxnSpPr>
          <p:nvPr/>
        </p:nvCxnSpPr>
        <p:spPr>
          <a:xfrm>
            <a:off x="2659890" y="2772387"/>
            <a:ext cx="1930771" cy="52247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452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Fonte (letras)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120840A-371B-DF64-7529-27135D555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55" y="1401868"/>
            <a:ext cx="10874682" cy="512108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FC91D35-2871-F890-2711-3B3C2D2A240F}"/>
              </a:ext>
            </a:extLst>
          </p:cNvPr>
          <p:cNvSpPr/>
          <p:nvPr/>
        </p:nvSpPr>
        <p:spPr>
          <a:xfrm>
            <a:off x="901255" y="1334277"/>
            <a:ext cx="10024892" cy="2948474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A6F378A-2313-088F-36CF-5FB42729FB38}"/>
              </a:ext>
            </a:extLst>
          </p:cNvPr>
          <p:cNvSpPr/>
          <p:nvPr/>
        </p:nvSpPr>
        <p:spPr>
          <a:xfrm>
            <a:off x="901255" y="1325237"/>
            <a:ext cx="1683325" cy="483023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96918E0C-4A9C-5930-87DE-1C997F9F3545}"/>
              </a:ext>
            </a:extLst>
          </p:cNvPr>
          <p:cNvCxnSpPr>
            <a:cxnSpLocks/>
          </p:cNvCxnSpPr>
          <p:nvPr/>
        </p:nvCxnSpPr>
        <p:spPr>
          <a:xfrm flipV="1">
            <a:off x="1265853" y="1928913"/>
            <a:ext cx="292760" cy="55648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F72AE44-5C03-1689-9152-34B03979D69D}"/>
              </a:ext>
            </a:extLst>
          </p:cNvPr>
          <p:cNvSpPr txBox="1"/>
          <p:nvPr/>
        </p:nvSpPr>
        <p:spPr>
          <a:xfrm>
            <a:off x="837758" y="2564986"/>
            <a:ext cx="188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Fonte e Tamanho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DAF59F9-93EE-ABDE-0597-57D2CC54837E}"/>
              </a:ext>
            </a:extLst>
          </p:cNvPr>
          <p:cNvCxnSpPr>
            <a:cxnSpLocks/>
          </p:cNvCxnSpPr>
          <p:nvPr/>
        </p:nvCxnSpPr>
        <p:spPr>
          <a:xfrm>
            <a:off x="2659890" y="2772387"/>
            <a:ext cx="1930771" cy="52247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284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Fonte (Negrito)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803480-6C7C-446A-4A9B-BE7D0F064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35" y="1401868"/>
            <a:ext cx="10394302" cy="453480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D2B3ECC-15D1-EE93-0C72-003BEFB795EE}"/>
              </a:ext>
            </a:extLst>
          </p:cNvPr>
          <p:cNvSpPr/>
          <p:nvPr/>
        </p:nvSpPr>
        <p:spPr>
          <a:xfrm>
            <a:off x="681135" y="1745114"/>
            <a:ext cx="1940767" cy="344943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AE0268-8077-DAC4-EDF3-05659BE3BA9C}"/>
              </a:ext>
            </a:extLst>
          </p:cNvPr>
          <p:cNvSpPr/>
          <p:nvPr/>
        </p:nvSpPr>
        <p:spPr>
          <a:xfrm>
            <a:off x="4334921" y="4395009"/>
            <a:ext cx="1683325" cy="483023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921DEF4-922B-1157-6B60-983A60999EA9}"/>
              </a:ext>
            </a:extLst>
          </p:cNvPr>
          <p:cNvCxnSpPr>
            <a:cxnSpLocks/>
          </p:cNvCxnSpPr>
          <p:nvPr/>
        </p:nvCxnSpPr>
        <p:spPr>
          <a:xfrm flipV="1">
            <a:off x="603380" y="2221066"/>
            <a:ext cx="292760" cy="55648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1C1DB86-9001-115B-38D6-B69AE7AC9DA6}"/>
              </a:ext>
            </a:extLst>
          </p:cNvPr>
          <p:cNvSpPr txBox="1"/>
          <p:nvPr/>
        </p:nvSpPr>
        <p:spPr>
          <a:xfrm>
            <a:off x="0" y="3045087"/>
            <a:ext cx="286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Mudança no estilo da fonte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B881AD64-78F0-AD0D-623A-B92057A48846}"/>
              </a:ext>
            </a:extLst>
          </p:cNvPr>
          <p:cNvCxnSpPr>
            <a:cxnSpLocks/>
          </p:cNvCxnSpPr>
          <p:nvPr/>
        </p:nvCxnSpPr>
        <p:spPr>
          <a:xfrm>
            <a:off x="2205999" y="3443582"/>
            <a:ext cx="1946123" cy="92586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800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C805688C-8C21-F8C0-72AB-171053190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8" y="1481505"/>
            <a:ext cx="10922732" cy="4850019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Fonte </a:t>
            </a:r>
            <a:r>
              <a:rPr lang="pt-BR" i="1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lang="pt-BR" i="1" dirty="0" err="1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italico</a:t>
            </a:r>
            <a:r>
              <a:rPr lang="pt-BR" i="1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D2B3ECC-15D1-EE93-0C72-003BEFB795EE}"/>
              </a:ext>
            </a:extLst>
          </p:cNvPr>
          <p:cNvSpPr/>
          <p:nvPr/>
        </p:nvSpPr>
        <p:spPr>
          <a:xfrm>
            <a:off x="681135" y="1745114"/>
            <a:ext cx="783871" cy="344943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AE0268-8077-DAC4-EDF3-05659BE3BA9C}"/>
              </a:ext>
            </a:extLst>
          </p:cNvPr>
          <p:cNvSpPr/>
          <p:nvPr/>
        </p:nvSpPr>
        <p:spPr>
          <a:xfrm>
            <a:off x="3947379" y="4157101"/>
            <a:ext cx="2669731" cy="42781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921DEF4-922B-1157-6B60-983A60999EA9}"/>
              </a:ext>
            </a:extLst>
          </p:cNvPr>
          <p:cNvCxnSpPr>
            <a:cxnSpLocks/>
          </p:cNvCxnSpPr>
          <p:nvPr/>
        </p:nvCxnSpPr>
        <p:spPr>
          <a:xfrm flipV="1">
            <a:off x="603380" y="2221066"/>
            <a:ext cx="292760" cy="55648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1C1DB86-9001-115B-38D6-B69AE7AC9DA6}"/>
              </a:ext>
            </a:extLst>
          </p:cNvPr>
          <p:cNvSpPr txBox="1"/>
          <p:nvPr/>
        </p:nvSpPr>
        <p:spPr>
          <a:xfrm>
            <a:off x="0" y="3045087"/>
            <a:ext cx="286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Mudança no estilo da fonte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B881AD64-78F0-AD0D-623A-B92057A48846}"/>
              </a:ext>
            </a:extLst>
          </p:cNvPr>
          <p:cNvCxnSpPr>
            <a:cxnSpLocks/>
          </p:cNvCxnSpPr>
          <p:nvPr/>
        </p:nvCxnSpPr>
        <p:spPr>
          <a:xfrm>
            <a:off x="1874387" y="3414419"/>
            <a:ext cx="1946123" cy="92586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370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E0130ABD-A232-75E4-A5E2-FED15095F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42" y="1466085"/>
            <a:ext cx="11049958" cy="4762913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</a:t>
            </a:r>
            <a:r>
              <a:rPr lang="pt-BR" u="sng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Sublinhado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D2B3ECC-15D1-EE93-0C72-003BEFB795EE}"/>
              </a:ext>
            </a:extLst>
          </p:cNvPr>
          <p:cNvSpPr/>
          <p:nvPr/>
        </p:nvSpPr>
        <p:spPr>
          <a:xfrm>
            <a:off x="1548882" y="2566373"/>
            <a:ext cx="923730" cy="36933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AE0268-8077-DAC4-EDF3-05659BE3BA9C}"/>
              </a:ext>
            </a:extLst>
          </p:cNvPr>
          <p:cNvSpPr/>
          <p:nvPr/>
        </p:nvSpPr>
        <p:spPr>
          <a:xfrm>
            <a:off x="4856905" y="3805442"/>
            <a:ext cx="4072491" cy="42781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921DEF4-922B-1157-6B60-983A60999EA9}"/>
              </a:ext>
            </a:extLst>
          </p:cNvPr>
          <p:cNvCxnSpPr>
            <a:cxnSpLocks/>
          </p:cNvCxnSpPr>
          <p:nvPr/>
        </p:nvCxnSpPr>
        <p:spPr>
          <a:xfrm flipV="1">
            <a:off x="1864367" y="3021250"/>
            <a:ext cx="292760" cy="55648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1C1DB86-9001-115B-38D6-B69AE7AC9DA6}"/>
              </a:ext>
            </a:extLst>
          </p:cNvPr>
          <p:cNvSpPr txBox="1"/>
          <p:nvPr/>
        </p:nvSpPr>
        <p:spPr>
          <a:xfrm>
            <a:off x="490194" y="3760346"/>
            <a:ext cx="286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Mudança no estilo da fonte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B881AD64-78F0-AD0D-623A-B92057A48846}"/>
              </a:ext>
            </a:extLst>
          </p:cNvPr>
          <p:cNvCxnSpPr>
            <a:cxnSpLocks/>
          </p:cNvCxnSpPr>
          <p:nvPr/>
        </p:nvCxnSpPr>
        <p:spPr>
          <a:xfrm>
            <a:off x="3351429" y="4019351"/>
            <a:ext cx="1425844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8BA763EC-69DB-9A43-86A2-4B584FB0A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13" y="353911"/>
            <a:ext cx="2530059" cy="34064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01357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>
                <a:latin typeface="Arial" panose="020B0604020202020204" pitchFamily="34" charset="0"/>
                <a:cs typeface="Arial" panose="020B0604020202020204" pitchFamily="34" charset="0"/>
              </a:rPr>
              <a:pPr rtl="0"/>
              <a:t>2</a:t>
            </a:fld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250"/>
              </a:lnSpc>
            </a:pPr>
            <a:r>
              <a:rPr lang="en-US" sz="3200" b="1" kern="0" spc="-34" dirty="0" err="1">
                <a:solidFill>
                  <a:srgbClr val="C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Importância</a:t>
            </a:r>
            <a:r>
              <a:rPr lang="en-US" sz="3200" b="1" kern="0" spc="-34" dirty="0">
                <a:solidFill>
                  <a:srgbClr val="C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do </a:t>
            </a:r>
            <a:r>
              <a:rPr lang="en-US" sz="3200" b="1" kern="0" spc="-34" dirty="0" err="1">
                <a:solidFill>
                  <a:srgbClr val="C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Gerenciamento</a:t>
            </a:r>
            <a:r>
              <a:rPr lang="en-US" sz="3200" b="1" kern="0" spc="-34" dirty="0">
                <a:solidFill>
                  <a:srgbClr val="C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 </a:t>
            </a:r>
            <a:r>
              <a:rPr lang="en-US" sz="3200" b="1" kern="0" spc="-34" dirty="0" err="1">
                <a:solidFill>
                  <a:srgbClr val="C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Arquivos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8459014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12" name="AutoShape 2" descr="Anos 70: A história, as músicas e os cantores que fizeram sucesso na era  disco | Disco Show">
            <a:extLst>
              <a:ext uri="{FF2B5EF4-FFF2-40B4-BE49-F238E27FC236}">
                <a16:creationId xmlns:a16="http://schemas.microsoft.com/office/drawing/2014/main" id="{77FB174E-1EFB-35DB-23E7-CDF73A8763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AutoShape 6" descr="Anos 70: A história, as músicas e os cantores que fizeram sucesso na era  disco | Disco Show">
            <a:extLst>
              <a:ext uri="{FF2B5EF4-FFF2-40B4-BE49-F238E27FC236}">
                <a16:creationId xmlns:a16="http://schemas.microsoft.com/office/drawing/2014/main" id="{79598512-AB8E-B9D1-928B-6D133C4D3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5026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0313D6F-C23E-3AC2-722A-1C2E50AD3488}"/>
              </a:ext>
            </a:extLst>
          </p:cNvPr>
          <p:cNvSpPr/>
          <p:nvPr/>
        </p:nvSpPr>
        <p:spPr>
          <a:xfrm>
            <a:off x="5239941" y="2166045"/>
            <a:ext cx="6284118" cy="572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Um bom gerenciamento de arquivos garante a organização, o acesso rápido e a segurança de seus dados.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DE8B29F8-A8AA-10E4-12A4-1602BCA63FDE}"/>
              </a:ext>
            </a:extLst>
          </p:cNvPr>
          <p:cNvSpPr/>
          <p:nvPr/>
        </p:nvSpPr>
        <p:spPr>
          <a:xfrm>
            <a:off x="5239941" y="3167956"/>
            <a:ext cx="429319" cy="429319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44A5ED40-68C7-D450-5871-4ABB32AD219F}"/>
              </a:ext>
            </a:extLst>
          </p:cNvPr>
          <p:cNvSpPr/>
          <p:nvPr/>
        </p:nvSpPr>
        <p:spPr>
          <a:xfrm>
            <a:off x="5404843" y="3252490"/>
            <a:ext cx="99418" cy="260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b="1" kern="0" spc="-21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1</a:t>
            </a:r>
            <a:endParaRPr lang="en-US" sz="20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A58E72CE-89AF-2CC8-97A2-45CE234FB622}"/>
              </a:ext>
            </a:extLst>
          </p:cNvPr>
          <p:cNvSpPr/>
          <p:nvPr/>
        </p:nvSpPr>
        <p:spPr>
          <a:xfrm>
            <a:off x="5860058" y="3167956"/>
            <a:ext cx="2168723" cy="271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667" b="1" kern="0" spc="-17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Produtividade</a:t>
            </a:r>
            <a:endParaRPr lang="en-US" sz="1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5">
            <a:extLst>
              <a:ext uri="{FF2B5EF4-FFF2-40B4-BE49-F238E27FC236}">
                <a16:creationId xmlns:a16="http://schemas.microsoft.com/office/drawing/2014/main" id="{3DB7029D-D4E3-3740-38E4-0109F0B63ED9}"/>
              </a:ext>
            </a:extLst>
          </p:cNvPr>
          <p:cNvSpPr/>
          <p:nvPr/>
        </p:nvSpPr>
        <p:spPr>
          <a:xfrm>
            <a:off x="5860058" y="3553520"/>
            <a:ext cx="2426593" cy="859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Encontrar arquivos rapidamente aumenta sua produtividade.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6">
            <a:extLst>
              <a:ext uri="{FF2B5EF4-FFF2-40B4-BE49-F238E27FC236}">
                <a16:creationId xmlns:a16="http://schemas.microsoft.com/office/drawing/2014/main" id="{2A5F7E7E-52B8-1BB6-054A-75DB31417500}"/>
              </a:ext>
            </a:extLst>
          </p:cNvPr>
          <p:cNvSpPr/>
          <p:nvPr/>
        </p:nvSpPr>
        <p:spPr>
          <a:xfrm>
            <a:off x="8477449" y="3167956"/>
            <a:ext cx="429319" cy="429319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B4C2EE96-9A3C-3231-E007-935E471D3841}"/>
              </a:ext>
            </a:extLst>
          </p:cNvPr>
          <p:cNvSpPr/>
          <p:nvPr/>
        </p:nvSpPr>
        <p:spPr>
          <a:xfrm>
            <a:off x="8616652" y="3252490"/>
            <a:ext cx="150912" cy="260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b="1" kern="0" spc="-21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2</a:t>
            </a:r>
            <a:endParaRPr lang="en-US" sz="20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8">
            <a:extLst>
              <a:ext uri="{FF2B5EF4-FFF2-40B4-BE49-F238E27FC236}">
                <a16:creationId xmlns:a16="http://schemas.microsoft.com/office/drawing/2014/main" id="{2794FAB6-E59A-F96C-2F83-E6C7932BD067}"/>
              </a:ext>
            </a:extLst>
          </p:cNvPr>
          <p:cNvSpPr/>
          <p:nvPr/>
        </p:nvSpPr>
        <p:spPr>
          <a:xfrm>
            <a:off x="9097566" y="3167956"/>
            <a:ext cx="2168723" cy="271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667" b="1" kern="0" spc="-17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Proteção de Dados</a:t>
            </a:r>
            <a:endParaRPr lang="en-US" sz="1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170644A1-F7D8-A0FA-8E6B-8D96DF323820}"/>
              </a:ext>
            </a:extLst>
          </p:cNvPr>
          <p:cNvSpPr/>
          <p:nvPr/>
        </p:nvSpPr>
        <p:spPr>
          <a:xfrm>
            <a:off x="9097566" y="3553520"/>
            <a:ext cx="2426593" cy="859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Organizar e fazer backup de seus arquivos protege contra perdas.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0">
            <a:extLst>
              <a:ext uri="{FF2B5EF4-FFF2-40B4-BE49-F238E27FC236}">
                <a16:creationId xmlns:a16="http://schemas.microsoft.com/office/drawing/2014/main" id="{7D6032C0-FBAC-6515-9D77-AE03C2667873}"/>
              </a:ext>
            </a:extLst>
          </p:cNvPr>
          <p:cNvSpPr/>
          <p:nvPr/>
        </p:nvSpPr>
        <p:spPr>
          <a:xfrm>
            <a:off x="5239941" y="4817964"/>
            <a:ext cx="429319" cy="429319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1">
            <a:extLst>
              <a:ext uri="{FF2B5EF4-FFF2-40B4-BE49-F238E27FC236}">
                <a16:creationId xmlns:a16="http://schemas.microsoft.com/office/drawing/2014/main" id="{744D5453-FF7C-AEB5-EE78-E483EA8A6C33}"/>
              </a:ext>
            </a:extLst>
          </p:cNvPr>
          <p:cNvSpPr/>
          <p:nvPr/>
        </p:nvSpPr>
        <p:spPr>
          <a:xfrm>
            <a:off x="5378847" y="4902498"/>
            <a:ext cx="151408" cy="260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b="1" kern="0" spc="-21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3</a:t>
            </a:r>
            <a:endParaRPr lang="en-US" sz="20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2">
            <a:extLst>
              <a:ext uri="{FF2B5EF4-FFF2-40B4-BE49-F238E27FC236}">
                <a16:creationId xmlns:a16="http://schemas.microsoft.com/office/drawing/2014/main" id="{6835F030-05BF-7B15-0804-515E7DD609F6}"/>
              </a:ext>
            </a:extLst>
          </p:cNvPr>
          <p:cNvSpPr/>
          <p:nvPr/>
        </p:nvSpPr>
        <p:spPr>
          <a:xfrm>
            <a:off x="5860058" y="4817964"/>
            <a:ext cx="2168723" cy="271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667" b="1" kern="0" spc="-17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Colaboração</a:t>
            </a:r>
            <a:endParaRPr lang="en-US" sz="1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3">
            <a:extLst>
              <a:ext uri="{FF2B5EF4-FFF2-40B4-BE49-F238E27FC236}">
                <a16:creationId xmlns:a16="http://schemas.microsoft.com/office/drawing/2014/main" id="{1C16387B-3C56-DD07-18C2-7BC515BFC217}"/>
              </a:ext>
            </a:extLst>
          </p:cNvPr>
          <p:cNvSpPr/>
          <p:nvPr/>
        </p:nvSpPr>
        <p:spPr>
          <a:xfrm>
            <a:off x="5860058" y="5203528"/>
            <a:ext cx="2426593" cy="859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Compartilhar arquivos de forma organizada facilita a colaboração.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14">
            <a:extLst>
              <a:ext uri="{FF2B5EF4-FFF2-40B4-BE49-F238E27FC236}">
                <a16:creationId xmlns:a16="http://schemas.microsoft.com/office/drawing/2014/main" id="{5BC1A2DA-86D1-0D61-F568-FDF479340CEE}"/>
              </a:ext>
            </a:extLst>
          </p:cNvPr>
          <p:cNvSpPr/>
          <p:nvPr/>
        </p:nvSpPr>
        <p:spPr>
          <a:xfrm>
            <a:off x="8477449" y="4817964"/>
            <a:ext cx="429319" cy="429319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15">
            <a:extLst>
              <a:ext uri="{FF2B5EF4-FFF2-40B4-BE49-F238E27FC236}">
                <a16:creationId xmlns:a16="http://schemas.microsoft.com/office/drawing/2014/main" id="{9EAD68E8-9CB1-54ED-CF2B-294C3EC9916D}"/>
              </a:ext>
            </a:extLst>
          </p:cNvPr>
          <p:cNvSpPr/>
          <p:nvPr/>
        </p:nvSpPr>
        <p:spPr>
          <a:xfrm>
            <a:off x="8603754" y="4902498"/>
            <a:ext cx="176708" cy="2602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42"/>
              </a:lnSpc>
            </a:pPr>
            <a:r>
              <a:rPr lang="en-US" sz="2042" b="1" kern="0" spc="-21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4</a:t>
            </a:r>
            <a:endParaRPr lang="en-US" sz="2042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16">
            <a:extLst>
              <a:ext uri="{FF2B5EF4-FFF2-40B4-BE49-F238E27FC236}">
                <a16:creationId xmlns:a16="http://schemas.microsoft.com/office/drawing/2014/main" id="{818A466F-653E-5C90-E1A3-BE76D31FD010}"/>
              </a:ext>
            </a:extLst>
          </p:cNvPr>
          <p:cNvSpPr/>
          <p:nvPr/>
        </p:nvSpPr>
        <p:spPr>
          <a:xfrm>
            <a:off x="9097566" y="4817964"/>
            <a:ext cx="2168723" cy="271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667" b="1" kern="0" spc="-17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Eficiência</a:t>
            </a:r>
            <a:endParaRPr lang="en-US" sz="1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17">
            <a:extLst>
              <a:ext uri="{FF2B5EF4-FFF2-40B4-BE49-F238E27FC236}">
                <a16:creationId xmlns:a16="http://schemas.microsoft.com/office/drawing/2014/main" id="{2C386E75-8D7D-4FD9-BB09-49C566D79B13}"/>
              </a:ext>
            </a:extLst>
          </p:cNvPr>
          <p:cNvSpPr/>
          <p:nvPr/>
        </p:nvSpPr>
        <p:spPr>
          <a:xfrm>
            <a:off x="9097566" y="5203528"/>
            <a:ext cx="2426593" cy="859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500" dirty="0"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Gerenciar arquivos de forma eficaz economiza tempo e esforço.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Gerenciamento de arquivos em empresas de engenharia – E-CLIC">
            <a:extLst>
              <a:ext uri="{FF2B5EF4-FFF2-40B4-BE49-F238E27FC236}">
                <a16:creationId xmlns:a16="http://schemas.microsoft.com/office/drawing/2014/main" id="{8E5B9EBB-5792-054B-146F-354D3A684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5" r="3164" b="12792"/>
          <a:stretch/>
        </p:blipFill>
        <p:spPr bwMode="auto">
          <a:xfrm>
            <a:off x="634175" y="2239346"/>
            <a:ext cx="4323711" cy="382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810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</a:t>
            </a:r>
            <a:r>
              <a:rPr lang="pt-BR" strike="sngStrike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Tachado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57D64ABA-396D-F9F2-1124-EC57DC66D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94" y="2010776"/>
            <a:ext cx="11659610" cy="3589331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5C312FA7-17E5-48DA-74BE-E7E496CF38C5}"/>
              </a:ext>
            </a:extLst>
          </p:cNvPr>
          <p:cNvSpPr/>
          <p:nvPr/>
        </p:nvSpPr>
        <p:spPr>
          <a:xfrm>
            <a:off x="1548882" y="2566373"/>
            <a:ext cx="1688840" cy="36933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CED056CA-4094-A391-251A-41DDB3845744}"/>
              </a:ext>
            </a:extLst>
          </p:cNvPr>
          <p:cNvSpPr/>
          <p:nvPr/>
        </p:nvSpPr>
        <p:spPr>
          <a:xfrm>
            <a:off x="4777273" y="4168001"/>
            <a:ext cx="2230017" cy="497283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BA9FED81-B05F-ED47-F04D-3F1ECFAEBD44}"/>
              </a:ext>
            </a:extLst>
          </p:cNvPr>
          <p:cNvCxnSpPr>
            <a:cxnSpLocks/>
          </p:cNvCxnSpPr>
          <p:nvPr/>
        </p:nvCxnSpPr>
        <p:spPr>
          <a:xfrm flipV="1">
            <a:off x="1864367" y="3021250"/>
            <a:ext cx="292760" cy="55648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0AD1356D-8ECA-AE98-3A62-F8988BC62D0B}"/>
              </a:ext>
            </a:extLst>
          </p:cNvPr>
          <p:cNvSpPr txBox="1"/>
          <p:nvPr/>
        </p:nvSpPr>
        <p:spPr>
          <a:xfrm>
            <a:off x="490194" y="3760346"/>
            <a:ext cx="286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Mudança no estilo da fonte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78FD443E-1B52-AD88-D587-6E04F63B1C85}"/>
              </a:ext>
            </a:extLst>
          </p:cNvPr>
          <p:cNvCxnSpPr>
            <a:cxnSpLocks/>
          </p:cNvCxnSpPr>
          <p:nvPr/>
        </p:nvCxnSpPr>
        <p:spPr>
          <a:xfrm>
            <a:off x="3351429" y="4019351"/>
            <a:ext cx="1351200" cy="42202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675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Fonte (Efeitos de texto)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A4B987D-1780-9945-BCD6-ED36062D5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122" y="1401868"/>
            <a:ext cx="9983755" cy="475047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D52561C-6DE8-1E32-9870-DF4D8CD3A36C}"/>
              </a:ext>
            </a:extLst>
          </p:cNvPr>
          <p:cNvSpPr/>
          <p:nvPr/>
        </p:nvSpPr>
        <p:spPr>
          <a:xfrm>
            <a:off x="3088433" y="1863227"/>
            <a:ext cx="401216" cy="368497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2B27ED5-A50A-9496-9D83-FF64D1056F93}"/>
              </a:ext>
            </a:extLst>
          </p:cNvPr>
          <p:cNvCxnSpPr>
            <a:cxnSpLocks/>
          </p:cNvCxnSpPr>
          <p:nvPr/>
        </p:nvCxnSpPr>
        <p:spPr>
          <a:xfrm flipV="1">
            <a:off x="2211355" y="2341193"/>
            <a:ext cx="757535" cy="120667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0DB6DBE6-E239-93A5-C07A-3AE3A7480275}"/>
              </a:ext>
            </a:extLst>
          </p:cNvPr>
          <p:cNvSpPr txBox="1"/>
          <p:nvPr/>
        </p:nvSpPr>
        <p:spPr>
          <a:xfrm>
            <a:off x="1311064" y="3675555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Efeito da fonte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A2925B2-04C5-EF5F-D2A5-06DC31EF1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548" y="5167040"/>
            <a:ext cx="2682472" cy="480102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223FBD4-664B-DFEE-F290-DBF5E1C08882}"/>
              </a:ext>
            </a:extLst>
          </p:cNvPr>
          <p:cNvSpPr/>
          <p:nvPr/>
        </p:nvSpPr>
        <p:spPr>
          <a:xfrm>
            <a:off x="4353546" y="5167040"/>
            <a:ext cx="2682473" cy="48010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6699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Fonte (Realce de texto)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40DDCE-40BF-4CBC-1AD2-C5AAD7A19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274" y="1466680"/>
            <a:ext cx="8207451" cy="392464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4CB80F3-5B20-9FE1-E563-8BB9D00A452E}"/>
              </a:ext>
            </a:extLst>
          </p:cNvPr>
          <p:cNvSpPr/>
          <p:nvPr/>
        </p:nvSpPr>
        <p:spPr>
          <a:xfrm>
            <a:off x="1992274" y="1466679"/>
            <a:ext cx="1034854" cy="369333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D0F41CF-B9C6-2628-096C-302E3D024921}"/>
              </a:ext>
            </a:extLst>
          </p:cNvPr>
          <p:cNvSpPr/>
          <p:nvPr/>
        </p:nvSpPr>
        <p:spPr>
          <a:xfrm>
            <a:off x="3377026" y="4117857"/>
            <a:ext cx="2718974" cy="497283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AE89011E-613D-7957-24F1-2DBC0F1BC423}"/>
              </a:ext>
            </a:extLst>
          </p:cNvPr>
          <p:cNvCxnSpPr>
            <a:cxnSpLocks/>
          </p:cNvCxnSpPr>
          <p:nvPr/>
        </p:nvCxnSpPr>
        <p:spPr>
          <a:xfrm flipV="1">
            <a:off x="1653773" y="1921557"/>
            <a:ext cx="292760" cy="55648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3CE5926-EEAF-26D1-9E45-883C8970FCD6}"/>
              </a:ext>
            </a:extLst>
          </p:cNvPr>
          <p:cNvSpPr txBox="1"/>
          <p:nvPr/>
        </p:nvSpPr>
        <p:spPr>
          <a:xfrm>
            <a:off x="511685" y="3193519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Realce da fonte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89ECE189-A753-D643-F0BE-973D25036A47}"/>
              </a:ext>
            </a:extLst>
          </p:cNvPr>
          <p:cNvCxnSpPr>
            <a:cxnSpLocks/>
          </p:cNvCxnSpPr>
          <p:nvPr/>
        </p:nvCxnSpPr>
        <p:spPr>
          <a:xfrm>
            <a:off x="2182708" y="3536507"/>
            <a:ext cx="1194318" cy="74013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823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Fonte (Cor de texto)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7F8F05-A93F-3592-FB60-DA9C5F1A1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788" y="1401868"/>
            <a:ext cx="9774070" cy="48571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8B5F836-F98A-0C9C-CDAB-D26E8DDC5222}"/>
              </a:ext>
            </a:extLst>
          </p:cNvPr>
          <p:cNvSpPr/>
          <p:nvPr/>
        </p:nvSpPr>
        <p:spPr>
          <a:xfrm>
            <a:off x="4040155" y="1963895"/>
            <a:ext cx="391886" cy="36933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0106A03-2C29-EB95-8777-4648978D202E}"/>
              </a:ext>
            </a:extLst>
          </p:cNvPr>
          <p:cNvSpPr/>
          <p:nvPr/>
        </p:nvSpPr>
        <p:spPr>
          <a:xfrm>
            <a:off x="4040155" y="4639797"/>
            <a:ext cx="5337110" cy="715974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544C71D7-03C9-28CF-115F-080E7913A400}"/>
              </a:ext>
            </a:extLst>
          </p:cNvPr>
          <p:cNvCxnSpPr>
            <a:cxnSpLocks/>
          </p:cNvCxnSpPr>
          <p:nvPr/>
        </p:nvCxnSpPr>
        <p:spPr>
          <a:xfrm flipV="1">
            <a:off x="2957804" y="2324933"/>
            <a:ext cx="1095124" cy="72859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B8F96F5-B9DE-6272-1F4E-AFFE9BEFEC5F}"/>
              </a:ext>
            </a:extLst>
          </p:cNvPr>
          <p:cNvSpPr txBox="1"/>
          <p:nvPr/>
        </p:nvSpPr>
        <p:spPr>
          <a:xfrm>
            <a:off x="2122627" y="3263922"/>
            <a:ext cx="336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Cor da fonte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37F83E7-6F4F-4BEF-7318-EBFC31DAE0AB}"/>
              </a:ext>
            </a:extLst>
          </p:cNvPr>
          <p:cNvCxnSpPr>
            <a:cxnSpLocks/>
          </p:cNvCxnSpPr>
          <p:nvPr/>
        </p:nvCxnSpPr>
        <p:spPr>
          <a:xfrm>
            <a:off x="2814735" y="3766456"/>
            <a:ext cx="1091813" cy="1215408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166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Fonte (Aumentar e Diminuir o tamanho da fonte)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51F507-1C76-494E-F17E-29AB881E7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29" y="1314266"/>
            <a:ext cx="11560542" cy="422946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DD0D5D5-991C-E279-ABFD-7D9DA33AAB53}"/>
              </a:ext>
            </a:extLst>
          </p:cNvPr>
          <p:cNvSpPr/>
          <p:nvPr/>
        </p:nvSpPr>
        <p:spPr>
          <a:xfrm>
            <a:off x="3023117" y="1674814"/>
            <a:ext cx="550507" cy="32657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7CCE349-E502-42F0-3827-7BE7E28D060C}"/>
              </a:ext>
            </a:extLst>
          </p:cNvPr>
          <p:cNvSpPr/>
          <p:nvPr/>
        </p:nvSpPr>
        <p:spPr>
          <a:xfrm>
            <a:off x="4793850" y="3553634"/>
            <a:ext cx="4648729" cy="43970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60F31BF-888B-6199-21BD-A2CD16805B80}"/>
              </a:ext>
            </a:extLst>
          </p:cNvPr>
          <p:cNvCxnSpPr>
            <a:cxnSpLocks/>
          </p:cNvCxnSpPr>
          <p:nvPr/>
        </p:nvCxnSpPr>
        <p:spPr>
          <a:xfrm flipV="1">
            <a:off x="2679019" y="2001386"/>
            <a:ext cx="468889" cy="81533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10AD90E-88B9-9E56-5EAF-230EFDFE190F}"/>
              </a:ext>
            </a:extLst>
          </p:cNvPr>
          <p:cNvSpPr txBox="1"/>
          <p:nvPr/>
        </p:nvSpPr>
        <p:spPr>
          <a:xfrm>
            <a:off x="1629365" y="3078927"/>
            <a:ext cx="194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Aumentar/ Diminuir Fonte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85F282D-E47C-3DE9-FEE7-E25521967AC2}"/>
              </a:ext>
            </a:extLst>
          </p:cNvPr>
          <p:cNvCxnSpPr>
            <a:cxnSpLocks/>
          </p:cNvCxnSpPr>
          <p:nvPr/>
        </p:nvCxnSpPr>
        <p:spPr>
          <a:xfrm>
            <a:off x="3298370" y="3428999"/>
            <a:ext cx="1301622" cy="34448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734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Fonte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617E05-6FED-918F-32E5-5DE02F06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49" y="1222475"/>
            <a:ext cx="10226302" cy="536932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649C19C-DF95-9A83-BCF8-C42469A104DC}"/>
              </a:ext>
            </a:extLst>
          </p:cNvPr>
          <p:cNvSpPr/>
          <p:nvPr/>
        </p:nvSpPr>
        <p:spPr>
          <a:xfrm>
            <a:off x="3741574" y="1566698"/>
            <a:ext cx="550507" cy="32657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5542492-7248-5FAB-6DF2-168A64BA8446}"/>
              </a:ext>
            </a:extLst>
          </p:cNvPr>
          <p:cNvSpPr/>
          <p:nvPr/>
        </p:nvSpPr>
        <p:spPr>
          <a:xfrm>
            <a:off x="4672552" y="4498738"/>
            <a:ext cx="4648729" cy="43970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AA2B36C-FE22-B676-7A47-AA8E8FEF7AD3}"/>
              </a:ext>
            </a:extLst>
          </p:cNvPr>
          <p:cNvCxnSpPr>
            <a:cxnSpLocks/>
          </p:cNvCxnSpPr>
          <p:nvPr/>
        </p:nvCxnSpPr>
        <p:spPr>
          <a:xfrm flipV="1">
            <a:off x="3272685" y="1956168"/>
            <a:ext cx="468889" cy="81533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1BCB57A-944D-F34D-04D2-ABEDF8B2C6A2}"/>
              </a:ext>
            </a:extLst>
          </p:cNvPr>
          <p:cNvSpPr txBox="1"/>
          <p:nvPr/>
        </p:nvSpPr>
        <p:spPr>
          <a:xfrm>
            <a:off x="2204942" y="3100538"/>
            <a:ext cx="194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Aumentar/ Diminuir Fonte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5D74B5D6-3ED5-65E8-1E94-033ACAAA7270}"/>
              </a:ext>
            </a:extLst>
          </p:cNvPr>
          <p:cNvCxnSpPr>
            <a:cxnSpLocks/>
          </p:cNvCxnSpPr>
          <p:nvPr/>
        </p:nvCxnSpPr>
        <p:spPr>
          <a:xfrm>
            <a:off x="3272685" y="3756671"/>
            <a:ext cx="1206009" cy="96192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733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Fonte (Limpeza de formatação)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658ADBF-6389-8776-D01B-018B6EC57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48" y="1530221"/>
            <a:ext cx="10578219" cy="481571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84615C74-BB95-A468-7D2B-D9F7F8FFF968}"/>
              </a:ext>
            </a:extLst>
          </p:cNvPr>
          <p:cNvSpPr/>
          <p:nvPr/>
        </p:nvSpPr>
        <p:spPr>
          <a:xfrm>
            <a:off x="3704251" y="1837285"/>
            <a:ext cx="550507" cy="32657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4BD102A-ED5A-702D-4922-68EEBA037911}"/>
              </a:ext>
            </a:extLst>
          </p:cNvPr>
          <p:cNvSpPr/>
          <p:nvPr/>
        </p:nvSpPr>
        <p:spPr>
          <a:xfrm>
            <a:off x="5374433" y="3116424"/>
            <a:ext cx="3386174" cy="365376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53333ECE-7779-FAB0-86BD-963A39298D0A}"/>
              </a:ext>
            </a:extLst>
          </p:cNvPr>
          <p:cNvCxnSpPr>
            <a:cxnSpLocks/>
          </p:cNvCxnSpPr>
          <p:nvPr/>
        </p:nvCxnSpPr>
        <p:spPr>
          <a:xfrm flipV="1">
            <a:off x="3235362" y="2226755"/>
            <a:ext cx="468889" cy="81533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6426E0B-B500-A1AA-9132-7BD9DC54E2E3}"/>
              </a:ext>
            </a:extLst>
          </p:cNvPr>
          <p:cNvSpPr txBox="1"/>
          <p:nvPr/>
        </p:nvSpPr>
        <p:spPr>
          <a:xfrm>
            <a:off x="1374334" y="2979502"/>
            <a:ext cx="232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Limpar Formatação</a:t>
            </a:r>
          </a:p>
        </p:txBody>
      </p:sp>
    </p:spTree>
    <p:extLst>
      <p:ext uri="{BB962C8B-B14F-4D97-AF65-F5344CB8AC3E}">
        <p14:creationId xmlns:p14="http://schemas.microsoft.com/office/powerpoint/2010/main" val="1332390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Fonte (Marcadores)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645A178-4EF0-7914-7828-96ACD16DC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13" y="1512533"/>
            <a:ext cx="11377646" cy="4511431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D31F9E6E-0B02-5985-C84F-EB08D70A53D6}"/>
              </a:ext>
            </a:extLst>
          </p:cNvPr>
          <p:cNvSpPr/>
          <p:nvPr/>
        </p:nvSpPr>
        <p:spPr>
          <a:xfrm>
            <a:off x="4376056" y="1883939"/>
            <a:ext cx="550507" cy="32657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CCD4642-8240-B9F7-75A8-FD98BDBDAAAB}"/>
              </a:ext>
            </a:extLst>
          </p:cNvPr>
          <p:cNvSpPr/>
          <p:nvPr/>
        </p:nvSpPr>
        <p:spPr>
          <a:xfrm>
            <a:off x="5307034" y="4815979"/>
            <a:ext cx="4648729" cy="43970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29E448C-9DF2-9177-ACC3-E9D1BB85BE12}"/>
              </a:ext>
            </a:extLst>
          </p:cNvPr>
          <p:cNvCxnSpPr>
            <a:cxnSpLocks/>
          </p:cNvCxnSpPr>
          <p:nvPr/>
        </p:nvCxnSpPr>
        <p:spPr>
          <a:xfrm flipV="1">
            <a:off x="3907167" y="2273409"/>
            <a:ext cx="468889" cy="81533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DC648F2-2530-EF11-3D8E-63F014C002C5}"/>
              </a:ext>
            </a:extLst>
          </p:cNvPr>
          <p:cNvSpPr txBox="1"/>
          <p:nvPr/>
        </p:nvSpPr>
        <p:spPr>
          <a:xfrm>
            <a:off x="2839424" y="3417779"/>
            <a:ext cx="194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Marcadores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35F79E49-27CC-34BA-DF81-2FC9757BA95F}"/>
              </a:ext>
            </a:extLst>
          </p:cNvPr>
          <p:cNvCxnSpPr>
            <a:cxnSpLocks/>
          </p:cNvCxnSpPr>
          <p:nvPr/>
        </p:nvCxnSpPr>
        <p:spPr>
          <a:xfrm>
            <a:off x="3907167" y="4073912"/>
            <a:ext cx="1206009" cy="96192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938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ABD78E7-AC34-4F6B-6437-76268A33C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477814"/>
            <a:ext cx="10350696" cy="5015505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Fonte (Marcadores)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31F9E6E-0B02-5985-C84F-EB08D70A53D6}"/>
              </a:ext>
            </a:extLst>
          </p:cNvPr>
          <p:cNvSpPr/>
          <p:nvPr/>
        </p:nvSpPr>
        <p:spPr>
          <a:xfrm>
            <a:off x="4376056" y="1846615"/>
            <a:ext cx="550507" cy="32657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CCD4642-8240-B9F7-75A8-FD98BDBDAAAB}"/>
              </a:ext>
            </a:extLst>
          </p:cNvPr>
          <p:cNvSpPr/>
          <p:nvPr/>
        </p:nvSpPr>
        <p:spPr>
          <a:xfrm>
            <a:off x="4475536" y="5380185"/>
            <a:ext cx="2979623" cy="1003023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29E448C-9DF2-9177-ACC3-E9D1BB85BE12}"/>
              </a:ext>
            </a:extLst>
          </p:cNvPr>
          <p:cNvCxnSpPr>
            <a:cxnSpLocks/>
          </p:cNvCxnSpPr>
          <p:nvPr/>
        </p:nvCxnSpPr>
        <p:spPr>
          <a:xfrm flipV="1">
            <a:off x="3907167" y="2273409"/>
            <a:ext cx="468889" cy="81533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DC648F2-2530-EF11-3D8E-63F014C002C5}"/>
              </a:ext>
            </a:extLst>
          </p:cNvPr>
          <p:cNvSpPr txBox="1"/>
          <p:nvPr/>
        </p:nvSpPr>
        <p:spPr>
          <a:xfrm>
            <a:off x="2839424" y="3417779"/>
            <a:ext cx="194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Marcadores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35F79E49-27CC-34BA-DF81-2FC9757BA95F}"/>
              </a:ext>
            </a:extLst>
          </p:cNvPr>
          <p:cNvCxnSpPr>
            <a:cxnSpLocks/>
          </p:cNvCxnSpPr>
          <p:nvPr/>
        </p:nvCxnSpPr>
        <p:spPr>
          <a:xfrm>
            <a:off x="3907167" y="4073912"/>
            <a:ext cx="468889" cy="143114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825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38816D6-AA93-DC72-3D1B-D25E44158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98" y="1352939"/>
            <a:ext cx="9175270" cy="5192909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Fonte (Marcadores)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31F9E6E-0B02-5985-C84F-EB08D70A53D6}"/>
              </a:ext>
            </a:extLst>
          </p:cNvPr>
          <p:cNvSpPr/>
          <p:nvPr/>
        </p:nvSpPr>
        <p:spPr>
          <a:xfrm>
            <a:off x="4898570" y="1655846"/>
            <a:ext cx="550507" cy="32657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29E448C-9DF2-9177-ACC3-E9D1BB85BE12}"/>
              </a:ext>
            </a:extLst>
          </p:cNvPr>
          <p:cNvCxnSpPr>
            <a:cxnSpLocks/>
          </p:cNvCxnSpPr>
          <p:nvPr/>
        </p:nvCxnSpPr>
        <p:spPr>
          <a:xfrm flipV="1">
            <a:off x="3907167" y="2273409"/>
            <a:ext cx="468889" cy="81533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DC648F2-2530-EF11-3D8E-63F014C002C5}"/>
              </a:ext>
            </a:extLst>
          </p:cNvPr>
          <p:cNvSpPr txBox="1"/>
          <p:nvPr/>
        </p:nvSpPr>
        <p:spPr>
          <a:xfrm>
            <a:off x="2839424" y="3417779"/>
            <a:ext cx="194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Marcadores – Sub Tópico</a:t>
            </a:r>
          </a:p>
        </p:txBody>
      </p:sp>
    </p:spTree>
    <p:extLst>
      <p:ext uri="{BB962C8B-B14F-4D97-AF65-F5344CB8AC3E}">
        <p14:creationId xmlns:p14="http://schemas.microsoft.com/office/powerpoint/2010/main" val="1524549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>
                <a:latin typeface="Arial" panose="020B0604020202020204" pitchFamily="34" charset="0"/>
                <a:cs typeface="Arial" panose="020B0604020202020204" pitchFamily="34" charset="0"/>
              </a:rPr>
              <a:pPr rtl="0"/>
              <a:t>3</a:t>
            </a:fld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583"/>
              </a:lnSpc>
            </a:pPr>
            <a:r>
              <a:rPr lang="en-US" sz="3200" b="1" kern="0" spc="-37" dirty="0" err="1">
                <a:solidFill>
                  <a:srgbClr val="C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Estrutura</a:t>
            </a:r>
            <a:r>
              <a:rPr lang="en-US" sz="3200" b="1" kern="0" spc="-37" dirty="0">
                <a:solidFill>
                  <a:srgbClr val="C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de Pastas e </a:t>
            </a:r>
            <a:r>
              <a:rPr lang="en-US" sz="3200" b="1" kern="0" spc="-37" dirty="0" err="1">
                <a:solidFill>
                  <a:srgbClr val="C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Diretórios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8459014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FB54630-D642-8139-0A8D-7A56F3DA6399}"/>
              </a:ext>
            </a:extLst>
          </p:cNvPr>
          <p:cNvSpPr/>
          <p:nvPr/>
        </p:nvSpPr>
        <p:spPr>
          <a:xfrm>
            <a:off x="432000" y="1821221"/>
            <a:ext cx="10752336" cy="616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583" dirty="0"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A estrutura de pastas e diretórios organiza seus arquivos em uma hierarquia, similar a uma árvore, com pastas como ramos e arquivos como folhas.</a:t>
            </a:r>
            <a:endParaRPr lang="en-US" sz="158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C7B7E5EB-072D-DCBD-F7E0-92793FE7A0BB}"/>
              </a:ext>
            </a:extLst>
          </p:cNvPr>
          <p:cNvSpPr/>
          <p:nvPr/>
        </p:nvSpPr>
        <p:spPr>
          <a:xfrm>
            <a:off x="420589" y="2573035"/>
            <a:ext cx="2337395" cy="29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kern="0" spc="-18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Pastas</a:t>
            </a:r>
            <a:endParaRPr lang="en-US" sz="18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37F9F4A0-0597-4B71-E76C-1A02080FFC7F}"/>
              </a:ext>
            </a:extLst>
          </p:cNvPr>
          <p:cNvSpPr/>
          <p:nvPr/>
        </p:nvSpPr>
        <p:spPr>
          <a:xfrm>
            <a:off x="420589" y="3070915"/>
            <a:ext cx="3249117" cy="925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583" dirty="0"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Pastas são como containers que armazenam seus arquivos e outras pastas.</a:t>
            </a:r>
            <a:endParaRPr lang="en-US" sz="158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4">
            <a:extLst>
              <a:ext uri="{FF2B5EF4-FFF2-40B4-BE49-F238E27FC236}">
                <a16:creationId xmlns:a16="http://schemas.microsoft.com/office/drawing/2014/main" id="{5E8D37E9-0A0D-6EAE-CD87-159C358637C7}"/>
              </a:ext>
            </a:extLst>
          </p:cNvPr>
          <p:cNvSpPr/>
          <p:nvPr/>
        </p:nvSpPr>
        <p:spPr>
          <a:xfrm>
            <a:off x="4177904" y="2573035"/>
            <a:ext cx="2337395" cy="29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kern="0" spc="-18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Diretórios</a:t>
            </a:r>
            <a:endParaRPr lang="en-US" sz="18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5">
            <a:extLst>
              <a:ext uri="{FF2B5EF4-FFF2-40B4-BE49-F238E27FC236}">
                <a16:creationId xmlns:a16="http://schemas.microsoft.com/office/drawing/2014/main" id="{2367933D-3952-3C91-D61B-551C81B9414C}"/>
              </a:ext>
            </a:extLst>
          </p:cNvPr>
          <p:cNvSpPr/>
          <p:nvPr/>
        </p:nvSpPr>
        <p:spPr>
          <a:xfrm>
            <a:off x="4177904" y="3070915"/>
            <a:ext cx="3249117" cy="616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583" dirty="0"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Diretórios representam o caminho para acessar um arquivo ou pasta.</a:t>
            </a:r>
            <a:endParaRPr lang="en-US" sz="158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6">
            <a:extLst>
              <a:ext uri="{FF2B5EF4-FFF2-40B4-BE49-F238E27FC236}">
                <a16:creationId xmlns:a16="http://schemas.microsoft.com/office/drawing/2014/main" id="{6387B4EE-4A37-0B07-CF85-524CC15ABD85}"/>
              </a:ext>
            </a:extLst>
          </p:cNvPr>
          <p:cNvSpPr/>
          <p:nvPr/>
        </p:nvSpPr>
        <p:spPr>
          <a:xfrm>
            <a:off x="7935219" y="2573035"/>
            <a:ext cx="2337395" cy="292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kern="0" spc="-18" dirty="0"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Hierarquia</a:t>
            </a:r>
            <a:endParaRPr lang="en-US" sz="183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7">
            <a:extLst>
              <a:ext uri="{FF2B5EF4-FFF2-40B4-BE49-F238E27FC236}">
                <a16:creationId xmlns:a16="http://schemas.microsoft.com/office/drawing/2014/main" id="{C007DBAB-978A-3D47-9564-79DF73CC9CB4}"/>
              </a:ext>
            </a:extLst>
          </p:cNvPr>
          <p:cNvSpPr/>
          <p:nvPr/>
        </p:nvSpPr>
        <p:spPr>
          <a:xfrm>
            <a:off x="7935219" y="3070915"/>
            <a:ext cx="3249117" cy="616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583" dirty="0">
                <a:latin typeface="Arial" panose="020B0604020202020204" pitchFamily="34" charset="0"/>
                <a:ea typeface="Source Sans Pro" pitchFamily="34" charset="-122"/>
                <a:cs typeface="Arial" panose="020B0604020202020204" pitchFamily="34" charset="0"/>
              </a:rPr>
              <a:t>A organização em níveis permite encontrar arquivos com facilidade.</a:t>
            </a:r>
            <a:endParaRPr lang="en-US" sz="158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Ícone de pasta de computador de arquivo isolado no fundo branco. Pasta de  cores | Vetor Premium">
            <a:extLst>
              <a:ext uri="{FF2B5EF4-FFF2-40B4-BE49-F238E27FC236}">
                <a16:creationId xmlns:a16="http://schemas.microsoft.com/office/drawing/2014/main" id="{BB2300C6-5F66-27DE-69DF-FD2B6AB11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20" y="3815875"/>
            <a:ext cx="18383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DISCOS, SISTEMA DE ARQUIVOS E DIRETÓRIOS NO WINDOWS - CURSO WINDOWS 10">
            <a:extLst>
              <a:ext uri="{FF2B5EF4-FFF2-40B4-BE49-F238E27FC236}">
                <a16:creationId xmlns:a16="http://schemas.microsoft.com/office/drawing/2014/main" id="{818D6CED-2B6C-2D6A-0ED4-98DA472020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" t="7307" r="56358" b="44989"/>
          <a:stretch/>
        </p:blipFill>
        <p:spPr bwMode="auto">
          <a:xfrm>
            <a:off x="3681117" y="3815876"/>
            <a:ext cx="3615422" cy="264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5134FD25-2719-F5EB-87A8-4C802DB01AC3}"/>
              </a:ext>
            </a:extLst>
          </p:cNvPr>
          <p:cNvSpPr/>
          <p:nvPr/>
        </p:nvSpPr>
        <p:spPr>
          <a:xfrm>
            <a:off x="4263399" y="4141449"/>
            <a:ext cx="2153982" cy="2683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6" name="Imagem 35">
            <a:extLst>
              <a:ext uri="{FF2B5EF4-FFF2-40B4-BE49-F238E27FC236}">
                <a16:creationId xmlns:a16="http://schemas.microsoft.com/office/drawing/2014/main" id="{5EE2E221-905D-C5FF-F86B-C26A484955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800" b="32676"/>
          <a:stretch/>
        </p:blipFill>
        <p:spPr>
          <a:xfrm>
            <a:off x="8233384" y="4234178"/>
            <a:ext cx="3249116" cy="232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72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343ECDC-FFA5-8E29-0BF4-8A61A226E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40" y="1389790"/>
            <a:ext cx="11773920" cy="5151566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Fonte (Recuo)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31F9E6E-0B02-5985-C84F-EB08D70A53D6}"/>
              </a:ext>
            </a:extLst>
          </p:cNvPr>
          <p:cNvSpPr/>
          <p:nvPr/>
        </p:nvSpPr>
        <p:spPr>
          <a:xfrm>
            <a:off x="5393093" y="1794336"/>
            <a:ext cx="550507" cy="32657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29E448C-9DF2-9177-ACC3-E9D1BB85BE12}"/>
              </a:ext>
            </a:extLst>
          </p:cNvPr>
          <p:cNvCxnSpPr>
            <a:cxnSpLocks/>
          </p:cNvCxnSpPr>
          <p:nvPr/>
        </p:nvCxnSpPr>
        <p:spPr>
          <a:xfrm flipV="1">
            <a:off x="3349690" y="2120908"/>
            <a:ext cx="2043403" cy="133846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DC648F2-2530-EF11-3D8E-63F014C002C5}"/>
              </a:ext>
            </a:extLst>
          </p:cNvPr>
          <p:cNvSpPr txBox="1"/>
          <p:nvPr/>
        </p:nvSpPr>
        <p:spPr>
          <a:xfrm>
            <a:off x="2839424" y="3417779"/>
            <a:ext cx="194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Recuo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E87ECDF-4EEE-225C-0BCF-4F0F25C84C9D}"/>
              </a:ext>
            </a:extLst>
          </p:cNvPr>
          <p:cNvCxnSpPr>
            <a:cxnSpLocks/>
          </p:cNvCxnSpPr>
          <p:nvPr/>
        </p:nvCxnSpPr>
        <p:spPr>
          <a:xfrm>
            <a:off x="4683967" y="4997846"/>
            <a:ext cx="469640" cy="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740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9B009AD-2D5B-80D9-14C6-33471677F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88" y="1794336"/>
            <a:ext cx="11217612" cy="4115157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Fonte (Alinhamento)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31F9E6E-0B02-5985-C84F-EB08D70A53D6}"/>
              </a:ext>
            </a:extLst>
          </p:cNvPr>
          <p:cNvSpPr/>
          <p:nvPr/>
        </p:nvSpPr>
        <p:spPr>
          <a:xfrm>
            <a:off x="4371391" y="2516252"/>
            <a:ext cx="1021702" cy="31383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29E448C-9DF2-9177-ACC3-E9D1BB85BE12}"/>
              </a:ext>
            </a:extLst>
          </p:cNvPr>
          <p:cNvCxnSpPr>
            <a:cxnSpLocks/>
          </p:cNvCxnSpPr>
          <p:nvPr/>
        </p:nvCxnSpPr>
        <p:spPr>
          <a:xfrm flipV="1">
            <a:off x="3041779" y="2977875"/>
            <a:ext cx="1539551" cy="812305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DC648F2-2530-EF11-3D8E-63F014C002C5}"/>
              </a:ext>
            </a:extLst>
          </p:cNvPr>
          <p:cNvSpPr txBox="1"/>
          <p:nvPr/>
        </p:nvSpPr>
        <p:spPr>
          <a:xfrm>
            <a:off x="2427132" y="3667248"/>
            <a:ext cx="194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Alinhamento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E87ECDF-4EEE-225C-0BCF-4F0F25C84C9D}"/>
              </a:ext>
            </a:extLst>
          </p:cNvPr>
          <p:cNvCxnSpPr>
            <a:cxnSpLocks/>
          </p:cNvCxnSpPr>
          <p:nvPr/>
        </p:nvCxnSpPr>
        <p:spPr>
          <a:xfrm>
            <a:off x="3399261" y="4120769"/>
            <a:ext cx="1639270" cy="34859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4D385537-F8B8-8C35-34BD-7B5924E03C55}"/>
              </a:ext>
            </a:extLst>
          </p:cNvPr>
          <p:cNvCxnSpPr/>
          <p:nvPr/>
        </p:nvCxnSpPr>
        <p:spPr>
          <a:xfrm>
            <a:off x="10328986" y="3138948"/>
            <a:ext cx="0" cy="241276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952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D27A61D-263D-8E62-B38A-E81A17369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90" y="1480589"/>
            <a:ext cx="10217020" cy="4742649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Fonte (Paragrafo)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31F9E6E-0B02-5985-C84F-EB08D70A53D6}"/>
              </a:ext>
            </a:extLst>
          </p:cNvPr>
          <p:cNvSpPr/>
          <p:nvPr/>
        </p:nvSpPr>
        <p:spPr>
          <a:xfrm>
            <a:off x="5176935" y="2031060"/>
            <a:ext cx="533400" cy="37623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29E448C-9DF2-9177-ACC3-E9D1BB85BE12}"/>
              </a:ext>
            </a:extLst>
          </p:cNvPr>
          <p:cNvCxnSpPr>
            <a:cxnSpLocks/>
          </p:cNvCxnSpPr>
          <p:nvPr/>
        </p:nvCxnSpPr>
        <p:spPr>
          <a:xfrm flipV="1">
            <a:off x="3399261" y="2526019"/>
            <a:ext cx="1696031" cy="10570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DC648F2-2530-EF11-3D8E-63F014C002C5}"/>
              </a:ext>
            </a:extLst>
          </p:cNvPr>
          <p:cNvSpPr txBox="1"/>
          <p:nvPr/>
        </p:nvSpPr>
        <p:spPr>
          <a:xfrm>
            <a:off x="2427132" y="3667248"/>
            <a:ext cx="194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Paragrafo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E87ECDF-4EEE-225C-0BCF-4F0F25C84C9D}"/>
              </a:ext>
            </a:extLst>
          </p:cNvPr>
          <p:cNvCxnSpPr>
            <a:cxnSpLocks/>
          </p:cNvCxnSpPr>
          <p:nvPr/>
        </p:nvCxnSpPr>
        <p:spPr>
          <a:xfrm>
            <a:off x="3399261" y="4120769"/>
            <a:ext cx="1363142" cy="83484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4D385537-F8B8-8C35-34BD-7B5924E03C55}"/>
              </a:ext>
            </a:extLst>
          </p:cNvPr>
          <p:cNvCxnSpPr/>
          <p:nvPr/>
        </p:nvCxnSpPr>
        <p:spPr>
          <a:xfrm>
            <a:off x="10328986" y="3138948"/>
            <a:ext cx="0" cy="241276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909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D27A61D-263D-8E62-B38A-E81A17369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90" y="1480589"/>
            <a:ext cx="10217020" cy="4742649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Fonte (Paragrafo)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31F9E6E-0B02-5985-C84F-EB08D70A53D6}"/>
              </a:ext>
            </a:extLst>
          </p:cNvPr>
          <p:cNvSpPr/>
          <p:nvPr/>
        </p:nvSpPr>
        <p:spPr>
          <a:xfrm>
            <a:off x="5176935" y="2031060"/>
            <a:ext cx="533400" cy="37623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29E448C-9DF2-9177-ACC3-E9D1BB85BE12}"/>
              </a:ext>
            </a:extLst>
          </p:cNvPr>
          <p:cNvCxnSpPr>
            <a:cxnSpLocks/>
          </p:cNvCxnSpPr>
          <p:nvPr/>
        </p:nvCxnSpPr>
        <p:spPr>
          <a:xfrm flipV="1">
            <a:off x="3399261" y="2526019"/>
            <a:ext cx="1696031" cy="10570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DC648F2-2530-EF11-3D8E-63F014C002C5}"/>
              </a:ext>
            </a:extLst>
          </p:cNvPr>
          <p:cNvSpPr txBox="1"/>
          <p:nvPr/>
        </p:nvSpPr>
        <p:spPr>
          <a:xfrm>
            <a:off x="2427132" y="3667248"/>
            <a:ext cx="194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Paragrafo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E87ECDF-4EEE-225C-0BCF-4F0F25C84C9D}"/>
              </a:ext>
            </a:extLst>
          </p:cNvPr>
          <p:cNvCxnSpPr>
            <a:cxnSpLocks/>
          </p:cNvCxnSpPr>
          <p:nvPr/>
        </p:nvCxnSpPr>
        <p:spPr>
          <a:xfrm>
            <a:off x="3399261" y="4120769"/>
            <a:ext cx="1363142" cy="83484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4D385537-F8B8-8C35-34BD-7B5924E03C55}"/>
              </a:ext>
            </a:extLst>
          </p:cNvPr>
          <p:cNvCxnSpPr/>
          <p:nvPr/>
        </p:nvCxnSpPr>
        <p:spPr>
          <a:xfrm>
            <a:off x="10328986" y="3138948"/>
            <a:ext cx="0" cy="241276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3138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2D5B902-DA45-E8BC-B0D4-966E83D14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02" y="1440912"/>
            <a:ext cx="10058399" cy="4822004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Fonte (Sombreamento)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31F9E6E-0B02-5985-C84F-EB08D70A53D6}"/>
              </a:ext>
            </a:extLst>
          </p:cNvPr>
          <p:cNvSpPr/>
          <p:nvPr/>
        </p:nvSpPr>
        <p:spPr>
          <a:xfrm>
            <a:off x="5186265" y="1947084"/>
            <a:ext cx="533400" cy="376238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29E448C-9DF2-9177-ACC3-E9D1BB85BE12}"/>
              </a:ext>
            </a:extLst>
          </p:cNvPr>
          <p:cNvCxnSpPr>
            <a:cxnSpLocks/>
          </p:cNvCxnSpPr>
          <p:nvPr/>
        </p:nvCxnSpPr>
        <p:spPr>
          <a:xfrm flipV="1">
            <a:off x="3399261" y="2526019"/>
            <a:ext cx="1696031" cy="105704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DC648F2-2530-EF11-3D8E-63F014C002C5}"/>
              </a:ext>
            </a:extLst>
          </p:cNvPr>
          <p:cNvSpPr txBox="1"/>
          <p:nvPr/>
        </p:nvSpPr>
        <p:spPr>
          <a:xfrm>
            <a:off x="2427132" y="3667248"/>
            <a:ext cx="194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chemeClr val="accent6">
                    <a:lumMod val="75000"/>
                  </a:schemeClr>
                </a:solidFill>
              </a:rPr>
              <a:t>Sombreamento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E87ECDF-4EEE-225C-0BCF-4F0F25C84C9D}"/>
              </a:ext>
            </a:extLst>
          </p:cNvPr>
          <p:cNvCxnSpPr>
            <a:cxnSpLocks/>
          </p:cNvCxnSpPr>
          <p:nvPr/>
        </p:nvCxnSpPr>
        <p:spPr>
          <a:xfrm>
            <a:off x="3399261" y="4120769"/>
            <a:ext cx="1363142" cy="83484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4D385537-F8B8-8C35-34BD-7B5924E03C55}"/>
              </a:ext>
            </a:extLst>
          </p:cNvPr>
          <p:cNvCxnSpPr/>
          <p:nvPr/>
        </p:nvCxnSpPr>
        <p:spPr>
          <a:xfrm>
            <a:off x="10328986" y="3138948"/>
            <a:ext cx="0" cy="241276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0708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0E9879E-F6B0-BB08-59BA-831CB9A15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1" y="1914240"/>
            <a:ext cx="11593997" cy="4244679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Fonte (Estilos Prontos)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31F9E6E-0B02-5985-C84F-EB08D70A53D6}"/>
              </a:ext>
            </a:extLst>
          </p:cNvPr>
          <p:cNvSpPr/>
          <p:nvPr/>
        </p:nvSpPr>
        <p:spPr>
          <a:xfrm>
            <a:off x="6095998" y="2678300"/>
            <a:ext cx="3971725" cy="320931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29E448C-9DF2-9177-ACC3-E9D1BB85BE12}"/>
              </a:ext>
            </a:extLst>
          </p:cNvPr>
          <p:cNvCxnSpPr>
            <a:cxnSpLocks/>
          </p:cNvCxnSpPr>
          <p:nvPr/>
        </p:nvCxnSpPr>
        <p:spPr>
          <a:xfrm flipV="1">
            <a:off x="3806890" y="3405092"/>
            <a:ext cx="2260532" cy="63148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DC648F2-2530-EF11-3D8E-63F014C002C5}"/>
              </a:ext>
            </a:extLst>
          </p:cNvPr>
          <p:cNvSpPr txBox="1"/>
          <p:nvPr/>
        </p:nvSpPr>
        <p:spPr>
          <a:xfrm>
            <a:off x="2582833" y="4023672"/>
            <a:ext cx="194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chemeClr val="accent6">
                    <a:lumMod val="75000"/>
                  </a:schemeClr>
                </a:solidFill>
              </a:rPr>
              <a:t>Estilos propostos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E87ECDF-4EEE-225C-0BCF-4F0F25C84C9D}"/>
              </a:ext>
            </a:extLst>
          </p:cNvPr>
          <p:cNvCxnSpPr>
            <a:cxnSpLocks/>
          </p:cNvCxnSpPr>
          <p:nvPr/>
        </p:nvCxnSpPr>
        <p:spPr>
          <a:xfrm>
            <a:off x="3554963" y="4546821"/>
            <a:ext cx="1104803" cy="96835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4D385537-F8B8-8C35-34BD-7B5924E03C55}"/>
              </a:ext>
            </a:extLst>
          </p:cNvPr>
          <p:cNvCxnSpPr/>
          <p:nvPr/>
        </p:nvCxnSpPr>
        <p:spPr>
          <a:xfrm>
            <a:off x="10328986" y="3138948"/>
            <a:ext cx="0" cy="241276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782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B906DC9-4479-6E04-47CC-3BD6F4EDE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111" y="1401868"/>
            <a:ext cx="9356721" cy="5289075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Fonte (Estilos prontos - Modificar)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31F9E6E-0B02-5985-C84F-EB08D70A53D6}"/>
              </a:ext>
            </a:extLst>
          </p:cNvPr>
          <p:cNvSpPr/>
          <p:nvPr/>
        </p:nvSpPr>
        <p:spPr>
          <a:xfrm>
            <a:off x="7483151" y="2341984"/>
            <a:ext cx="2248678" cy="298579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29E448C-9DF2-9177-ACC3-E9D1BB85BE12}"/>
              </a:ext>
            </a:extLst>
          </p:cNvPr>
          <p:cNvCxnSpPr>
            <a:cxnSpLocks/>
          </p:cNvCxnSpPr>
          <p:nvPr/>
        </p:nvCxnSpPr>
        <p:spPr>
          <a:xfrm flipV="1">
            <a:off x="3788229" y="2548197"/>
            <a:ext cx="3639810" cy="105341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DC648F2-2530-EF11-3D8E-63F014C002C5}"/>
              </a:ext>
            </a:extLst>
          </p:cNvPr>
          <p:cNvSpPr txBox="1"/>
          <p:nvPr/>
        </p:nvSpPr>
        <p:spPr>
          <a:xfrm>
            <a:off x="2582833" y="3600277"/>
            <a:ext cx="194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chemeClr val="accent6">
                    <a:lumMod val="75000"/>
                  </a:schemeClr>
                </a:solidFill>
              </a:rPr>
              <a:t>Estilos propostos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E87ECDF-4EEE-225C-0BCF-4F0F25C84C9D}"/>
              </a:ext>
            </a:extLst>
          </p:cNvPr>
          <p:cNvCxnSpPr>
            <a:cxnSpLocks/>
          </p:cNvCxnSpPr>
          <p:nvPr/>
        </p:nvCxnSpPr>
        <p:spPr>
          <a:xfrm>
            <a:off x="3554962" y="4105441"/>
            <a:ext cx="1104803" cy="96835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4D385537-F8B8-8C35-34BD-7B5924E03C55}"/>
              </a:ext>
            </a:extLst>
          </p:cNvPr>
          <p:cNvCxnSpPr/>
          <p:nvPr/>
        </p:nvCxnSpPr>
        <p:spPr>
          <a:xfrm>
            <a:off x="10328986" y="3138948"/>
            <a:ext cx="0" cy="241276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140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4AD331D-781E-0C59-247F-C5ED7C4A4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23" y="1306286"/>
            <a:ext cx="10151706" cy="5156612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Fonte (Localizar)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31F9E6E-0B02-5985-C84F-EB08D70A53D6}"/>
              </a:ext>
            </a:extLst>
          </p:cNvPr>
          <p:cNvSpPr/>
          <p:nvPr/>
        </p:nvSpPr>
        <p:spPr>
          <a:xfrm>
            <a:off x="8686800" y="1830732"/>
            <a:ext cx="1166327" cy="380623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29E448C-9DF2-9177-ACC3-E9D1BB85BE12}"/>
              </a:ext>
            </a:extLst>
          </p:cNvPr>
          <p:cNvCxnSpPr>
            <a:cxnSpLocks/>
          </p:cNvCxnSpPr>
          <p:nvPr/>
        </p:nvCxnSpPr>
        <p:spPr>
          <a:xfrm flipV="1">
            <a:off x="5337109" y="2021043"/>
            <a:ext cx="3349691" cy="139686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DC648F2-2530-EF11-3D8E-63F014C002C5}"/>
              </a:ext>
            </a:extLst>
          </p:cNvPr>
          <p:cNvSpPr txBox="1"/>
          <p:nvPr/>
        </p:nvSpPr>
        <p:spPr>
          <a:xfrm>
            <a:off x="3696095" y="3577006"/>
            <a:ext cx="1944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chemeClr val="accent6">
                    <a:lumMod val="75000"/>
                  </a:schemeClr>
                </a:solidFill>
              </a:rPr>
              <a:t>Localizar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4D385537-F8B8-8C35-34BD-7B5924E03C55}"/>
              </a:ext>
            </a:extLst>
          </p:cNvPr>
          <p:cNvCxnSpPr/>
          <p:nvPr/>
        </p:nvCxnSpPr>
        <p:spPr>
          <a:xfrm>
            <a:off x="10328986" y="3138948"/>
            <a:ext cx="0" cy="241276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503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3F7279E-E928-E014-F846-CECCB40DD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96" y="1118032"/>
            <a:ext cx="9731826" cy="5287279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60484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Fonte (Substituir)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31F9E6E-0B02-5985-C84F-EB08D70A53D6}"/>
              </a:ext>
            </a:extLst>
          </p:cNvPr>
          <p:cNvSpPr/>
          <p:nvPr/>
        </p:nvSpPr>
        <p:spPr>
          <a:xfrm>
            <a:off x="8789437" y="1886715"/>
            <a:ext cx="821094" cy="268656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29E448C-9DF2-9177-ACC3-E9D1BB85BE12}"/>
              </a:ext>
            </a:extLst>
          </p:cNvPr>
          <p:cNvCxnSpPr>
            <a:cxnSpLocks/>
          </p:cNvCxnSpPr>
          <p:nvPr/>
        </p:nvCxnSpPr>
        <p:spPr>
          <a:xfrm flipV="1">
            <a:off x="5337109" y="2021043"/>
            <a:ext cx="3349691" cy="139686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4D385537-F8B8-8C35-34BD-7B5924E03C55}"/>
              </a:ext>
            </a:extLst>
          </p:cNvPr>
          <p:cNvCxnSpPr/>
          <p:nvPr/>
        </p:nvCxnSpPr>
        <p:spPr>
          <a:xfrm>
            <a:off x="10328986" y="3138948"/>
            <a:ext cx="0" cy="241276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6900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B481DF8-B516-5175-F4C7-1EC289AEE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68" y="1238281"/>
            <a:ext cx="11327999" cy="4998173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60484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Fonte (Editor)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31F9E6E-0B02-5985-C84F-EB08D70A53D6}"/>
              </a:ext>
            </a:extLst>
          </p:cNvPr>
          <p:cNvSpPr/>
          <p:nvPr/>
        </p:nvSpPr>
        <p:spPr>
          <a:xfrm>
            <a:off x="10328986" y="1785631"/>
            <a:ext cx="690463" cy="736056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5096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>
                <a:latin typeface="Arial" panose="020B0604020202020204" pitchFamily="34" charset="0"/>
                <a:cs typeface="Arial" panose="020B0604020202020204" pitchFamily="34" charset="0"/>
              </a:rPr>
              <a:pPr rtl="0"/>
              <a:t>4</a:t>
            </a:fld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8459014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076EFEC-DF3A-D9A7-B2CA-5AE388893765}"/>
              </a:ext>
            </a:extLst>
          </p:cNvPr>
          <p:cNvSpPr/>
          <p:nvPr/>
        </p:nvSpPr>
        <p:spPr>
          <a:xfrm>
            <a:off x="474448" y="659659"/>
            <a:ext cx="10487466" cy="954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50"/>
              </a:lnSpc>
            </a:pPr>
            <a:r>
              <a:rPr lang="en-US" sz="3000" b="1" kern="0" spc="-30" dirty="0">
                <a:solidFill>
                  <a:srgbClr val="C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Criação, Renomeação e Exclusão de Arquivos</a:t>
            </a:r>
            <a:endParaRPr lang="en-US" sz="3000" dirty="0">
              <a:solidFill>
                <a:srgbClr val="C00000"/>
              </a:solidFill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3F873AC-5FE8-9F4C-1E38-5E9995564D64}"/>
              </a:ext>
            </a:extLst>
          </p:cNvPr>
          <p:cNvSpPr/>
          <p:nvPr/>
        </p:nvSpPr>
        <p:spPr>
          <a:xfrm>
            <a:off x="587971" y="1669951"/>
            <a:ext cx="6444059" cy="503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gerenciador de arquivos permite criar, renomear e excluir arquivos e pastas de forma simples e intuitiva.</a:t>
            </a:r>
            <a:endParaRPr lang="en-US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E8FFE213-B3FC-5186-0CB4-CA8F6A7DE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70" y="2362696"/>
            <a:ext cx="839887" cy="1343918"/>
          </a:xfrm>
          <a:prstGeom prst="rect">
            <a:avLst/>
          </a:prstGeom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877BFC55-83C4-CB4D-82AD-0057DC027A69}"/>
              </a:ext>
            </a:extLst>
          </p:cNvPr>
          <p:cNvSpPr/>
          <p:nvPr/>
        </p:nvSpPr>
        <p:spPr>
          <a:xfrm>
            <a:off x="1679774" y="2530674"/>
            <a:ext cx="1908969" cy="23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b="1" kern="0" spc="-15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Criação</a:t>
            </a:r>
            <a:endParaRPr lang="en-US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9120E43E-A64C-FFB5-C38A-48767B73280B}"/>
              </a:ext>
            </a:extLst>
          </p:cNvPr>
          <p:cNvSpPr/>
          <p:nvPr/>
        </p:nvSpPr>
        <p:spPr>
          <a:xfrm>
            <a:off x="1679773" y="2870002"/>
            <a:ext cx="5352257" cy="251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Criar novos arquivos e pastas para organizar seus dados.</a:t>
            </a:r>
            <a:endParaRPr lang="en-US" dirty="0"/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8E60D91D-082C-2F4D-C19F-19208BC34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70" y="3706614"/>
            <a:ext cx="839887" cy="1343918"/>
          </a:xfrm>
          <a:prstGeom prst="rect">
            <a:avLst/>
          </a:prstGeom>
        </p:spPr>
      </p:pic>
      <p:sp>
        <p:nvSpPr>
          <p:cNvPr id="13" name="Text 4">
            <a:extLst>
              <a:ext uri="{FF2B5EF4-FFF2-40B4-BE49-F238E27FC236}">
                <a16:creationId xmlns:a16="http://schemas.microsoft.com/office/drawing/2014/main" id="{ED6CF4F7-E941-1FC6-4079-7E70CD2B5650}"/>
              </a:ext>
            </a:extLst>
          </p:cNvPr>
          <p:cNvSpPr/>
          <p:nvPr/>
        </p:nvSpPr>
        <p:spPr>
          <a:xfrm>
            <a:off x="1679774" y="3874592"/>
            <a:ext cx="1908969" cy="23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b="1" kern="0" spc="-15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Renomeação</a:t>
            </a:r>
            <a:endParaRPr lang="en-US" dirty="0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E9FB982F-6868-3E9B-D785-935972571161}"/>
              </a:ext>
            </a:extLst>
          </p:cNvPr>
          <p:cNvSpPr/>
          <p:nvPr/>
        </p:nvSpPr>
        <p:spPr>
          <a:xfrm>
            <a:off x="1679773" y="4213919"/>
            <a:ext cx="5352257" cy="251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Mudar o nome de arquivos e pastas para melhor identificação.</a:t>
            </a:r>
            <a:endParaRPr lang="en-US" dirty="0"/>
          </a:p>
        </p:txBody>
      </p:sp>
      <p:pic>
        <p:nvPicPr>
          <p:cNvPr id="15" name="Image 3" descr="preencoded.png">
            <a:extLst>
              <a:ext uri="{FF2B5EF4-FFF2-40B4-BE49-F238E27FC236}">
                <a16:creationId xmlns:a16="http://schemas.microsoft.com/office/drawing/2014/main" id="{DE439D20-32F5-8663-3B28-9D9A2AE1B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70" y="5050532"/>
            <a:ext cx="839887" cy="1343918"/>
          </a:xfrm>
          <a:prstGeom prst="rect">
            <a:avLst/>
          </a:prstGeom>
        </p:spPr>
      </p:pic>
      <p:sp>
        <p:nvSpPr>
          <p:cNvPr id="16" name="Text 6">
            <a:extLst>
              <a:ext uri="{FF2B5EF4-FFF2-40B4-BE49-F238E27FC236}">
                <a16:creationId xmlns:a16="http://schemas.microsoft.com/office/drawing/2014/main" id="{B8388DFD-3AFF-E5C7-92E7-AD9809199E16}"/>
              </a:ext>
            </a:extLst>
          </p:cNvPr>
          <p:cNvSpPr/>
          <p:nvPr/>
        </p:nvSpPr>
        <p:spPr>
          <a:xfrm>
            <a:off x="1679774" y="5218510"/>
            <a:ext cx="1908969" cy="23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b="1" kern="0" spc="-15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Exclusão</a:t>
            </a:r>
            <a:endParaRPr lang="en-US" dirty="0"/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287BAA37-A682-F61D-66E6-E3ABCEAEFB81}"/>
              </a:ext>
            </a:extLst>
          </p:cNvPr>
          <p:cNvSpPr/>
          <p:nvPr/>
        </p:nvSpPr>
        <p:spPr>
          <a:xfrm>
            <a:off x="1679773" y="5557837"/>
            <a:ext cx="5352257" cy="251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Remover arquivos e pastas que não são mais necessários.</a:t>
            </a:r>
            <a:endParaRPr lang="en-US" dirty="0"/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AC2BE1A6-D53B-81FC-745B-8AA22C1C3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0235" y="1503468"/>
            <a:ext cx="3133794" cy="470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01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A60F77A5-7379-0D45-843B-DDAE670F2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69" y="1205581"/>
            <a:ext cx="9849993" cy="5259159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60484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Fonte (Salvar como)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31F9E6E-0B02-5985-C84F-EB08D70A53D6}"/>
              </a:ext>
            </a:extLst>
          </p:cNvPr>
          <p:cNvSpPr/>
          <p:nvPr/>
        </p:nvSpPr>
        <p:spPr>
          <a:xfrm>
            <a:off x="724269" y="4398201"/>
            <a:ext cx="1405379" cy="36041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6B9E20A-FA9C-F3FE-B01E-870AF1DB5508}"/>
              </a:ext>
            </a:extLst>
          </p:cNvPr>
          <p:cNvSpPr txBox="1"/>
          <p:nvPr/>
        </p:nvSpPr>
        <p:spPr>
          <a:xfrm>
            <a:off x="3760237" y="1548882"/>
            <a:ext cx="561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Salvar como, é onde escolhemos a extensão do arquivo. </a:t>
            </a:r>
          </a:p>
        </p:txBody>
      </p:sp>
    </p:spTree>
    <p:extLst>
      <p:ext uri="{BB962C8B-B14F-4D97-AF65-F5344CB8AC3E}">
        <p14:creationId xmlns:p14="http://schemas.microsoft.com/office/powerpoint/2010/main" val="30542723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48560E1F-4D0B-68A2-A1E6-AB78D8F0E9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309"/>
          <a:stretch/>
        </p:blipFill>
        <p:spPr>
          <a:xfrm>
            <a:off x="556318" y="1999997"/>
            <a:ext cx="6404319" cy="3688569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60484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Inserir tabela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31F9E6E-0B02-5985-C84F-EB08D70A53D6}"/>
              </a:ext>
            </a:extLst>
          </p:cNvPr>
          <p:cNvSpPr/>
          <p:nvPr/>
        </p:nvSpPr>
        <p:spPr>
          <a:xfrm>
            <a:off x="1536032" y="2504086"/>
            <a:ext cx="1757674" cy="292633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6B9E20A-FA9C-F3FE-B01E-870AF1DB5508}"/>
              </a:ext>
            </a:extLst>
          </p:cNvPr>
          <p:cNvSpPr txBox="1"/>
          <p:nvPr/>
        </p:nvSpPr>
        <p:spPr>
          <a:xfrm>
            <a:off x="3760237" y="1548882"/>
            <a:ext cx="561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Salvar como, é onde escolhemos a extensão do arquivo. 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C37D0CF8-3250-C61A-4895-9164BD787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449" y="4064332"/>
            <a:ext cx="5883150" cy="19204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70631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60484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Inserir imagem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D27B35D-E133-DF23-F435-78907D1E2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77" y="1528804"/>
            <a:ext cx="8003972" cy="408822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B475AAD-4DF4-57BA-2348-5F9303CA3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040" y="3494475"/>
            <a:ext cx="3993812" cy="183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90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2E554198-C22A-F52E-9E0F-730E5F43C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9" name="Image 0" descr="preencoded.png">
            <a:extLst>
              <a:ext uri="{FF2B5EF4-FFF2-40B4-BE49-F238E27FC236}">
                <a16:creationId xmlns:a16="http://schemas.microsoft.com/office/drawing/2014/main" id="{DF897F35-4137-7FE4-48D4-D5DE13869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549823"/>
          </a:xfrm>
          <a:prstGeom prst="rect">
            <a:avLst/>
          </a:prstGeom>
        </p:spPr>
      </p:pic>
      <p:sp>
        <p:nvSpPr>
          <p:cNvPr id="20" name="Text 0">
            <a:extLst>
              <a:ext uri="{FF2B5EF4-FFF2-40B4-BE49-F238E27FC236}">
                <a16:creationId xmlns:a16="http://schemas.microsoft.com/office/drawing/2014/main" id="{C3E577C2-3B2B-3F89-3E03-D21A8E764767}"/>
              </a:ext>
            </a:extLst>
          </p:cNvPr>
          <p:cNvSpPr/>
          <p:nvPr/>
        </p:nvSpPr>
        <p:spPr>
          <a:xfrm>
            <a:off x="713879" y="3111401"/>
            <a:ext cx="8422680" cy="579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41"/>
              </a:lnSpc>
            </a:pPr>
            <a:r>
              <a:rPr lang="en-US" sz="3625" b="1" kern="0" spc="-37" dirty="0">
                <a:solidFill>
                  <a:srgbClr val="C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Cópia e Movimentação de Arquivos</a:t>
            </a:r>
            <a:endParaRPr lang="en-US" sz="3625" dirty="0">
              <a:solidFill>
                <a:srgbClr val="C00000"/>
              </a:solidFill>
            </a:endParaRPr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75C1D52C-18A9-D28F-B542-E979E3587EEE}"/>
              </a:ext>
            </a:extLst>
          </p:cNvPr>
          <p:cNvSpPr/>
          <p:nvPr/>
        </p:nvSpPr>
        <p:spPr>
          <a:xfrm>
            <a:off x="713879" y="3996830"/>
            <a:ext cx="10764243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83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Você pode copiar ou mover arquivos entre pastas e dispositivos com facilidade, preservando ou transferindo seus dados.</a:t>
            </a:r>
            <a:endParaRPr lang="en-US" sz="1583" dirty="0"/>
          </a:p>
        </p:txBody>
      </p:sp>
      <p:sp>
        <p:nvSpPr>
          <p:cNvPr id="22" name="Shape 2">
            <a:extLst>
              <a:ext uri="{FF2B5EF4-FFF2-40B4-BE49-F238E27FC236}">
                <a16:creationId xmlns:a16="http://schemas.microsoft.com/office/drawing/2014/main" id="{871EAA01-6BC2-CCBC-10FA-53CBCE70902D}"/>
              </a:ext>
            </a:extLst>
          </p:cNvPr>
          <p:cNvSpPr/>
          <p:nvPr/>
        </p:nvSpPr>
        <p:spPr>
          <a:xfrm>
            <a:off x="713879" y="4532214"/>
            <a:ext cx="10764243" cy="1764109"/>
          </a:xfrm>
          <a:prstGeom prst="roundRect">
            <a:avLst>
              <a:gd name="adj" fmla="val 1735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pt-BR" sz="1500"/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D57DF459-535E-3BBA-C029-EE760574671A}"/>
              </a:ext>
            </a:extLst>
          </p:cNvPr>
          <p:cNvSpPr/>
          <p:nvPr/>
        </p:nvSpPr>
        <p:spPr>
          <a:xfrm>
            <a:off x="726579" y="4544913"/>
            <a:ext cx="10738843" cy="8693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 sz="1500"/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32A4C325-57B2-5551-8CE6-E749EA7BA08E}"/>
              </a:ext>
            </a:extLst>
          </p:cNvPr>
          <p:cNvSpPr/>
          <p:nvPr/>
        </p:nvSpPr>
        <p:spPr>
          <a:xfrm>
            <a:off x="930473" y="4673600"/>
            <a:ext cx="495845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83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Copiar</a:t>
            </a:r>
            <a:endParaRPr lang="en-US" sz="1583" dirty="0"/>
          </a:p>
        </p:txBody>
      </p:sp>
      <p:sp>
        <p:nvSpPr>
          <p:cNvPr id="25" name="Text 5">
            <a:extLst>
              <a:ext uri="{FF2B5EF4-FFF2-40B4-BE49-F238E27FC236}">
                <a16:creationId xmlns:a16="http://schemas.microsoft.com/office/drawing/2014/main" id="{1ED21F9F-64BD-369F-45D4-634BB13958F7}"/>
              </a:ext>
            </a:extLst>
          </p:cNvPr>
          <p:cNvSpPr/>
          <p:nvPr/>
        </p:nvSpPr>
        <p:spPr>
          <a:xfrm>
            <a:off x="6303069" y="4673600"/>
            <a:ext cx="4958457" cy="611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83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Cria uma cópia do arquivo em um novo local, mantendo o original.</a:t>
            </a:r>
            <a:endParaRPr lang="en-US" sz="1583" dirty="0"/>
          </a:p>
        </p:txBody>
      </p:sp>
      <p:sp>
        <p:nvSpPr>
          <p:cNvPr id="26" name="Shape 6">
            <a:extLst>
              <a:ext uri="{FF2B5EF4-FFF2-40B4-BE49-F238E27FC236}">
                <a16:creationId xmlns:a16="http://schemas.microsoft.com/office/drawing/2014/main" id="{30A2D7DF-7863-748F-6FD3-FCD5BFAF0F67}"/>
              </a:ext>
            </a:extLst>
          </p:cNvPr>
          <p:cNvSpPr/>
          <p:nvPr/>
        </p:nvSpPr>
        <p:spPr>
          <a:xfrm>
            <a:off x="726579" y="5414268"/>
            <a:ext cx="10738843" cy="8693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 sz="1500"/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45D7A816-70A6-0B7B-09BB-C6D940781D9F}"/>
              </a:ext>
            </a:extLst>
          </p:cNvPr>
          <p:cNvSpPr/>
          <p:nvPr/>
        </p:nvSpPr>
        <p:spPr>
          <a:xfrm>
            <a:off x="930473" y="5542955"/>
            <a:ext cx="495845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83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Mover</a:t>
            </a:r>
            <a:endParaRPr lang="en-US" sz="1583" dirty="0"/>
          </a:p>
        </p:txBody>
      </p:sp>
      <p:sp>
        <p:nvSpPr>
          <p:cNvPr id="28" name="Text 8">
            <a:extLst>
              <a:ext uri="{FF2B5EF4-FFF2-40B4-BE49-F238E27FC236}">
                <a16:creationId xmlns:a16="http://schemas.microsoft.com/office/drawing/2014/main" id="{BDAB87CD-8C86-A82D-A401-07C84B88F51F}"/>
              </a:ext>
            </a:extLst>
          </p:cNvPr>
          <p:cNvSpPr/>
          <p:nvPr/>
        </p:nvSpPr>
        <p:spPr>
          <a:xfrm>
            <a:off x="6303069" y="5542955"/>
            <a:ext cx="4958457" cy="611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583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Transfere o arquivo para um novo local, removendo-o do local original.</a:t>
            </a:r>
            <a:endParaRPr lang="en-US" sz="1583" dirty="0"/>
          </a:p>
        </p:txBody>
      </p:sp>
    </p:spTree>
    <p:extLst>
      <p:ext uri="{BB962C8B-B14F-4D97-AF65-F5344CB8AC3E}">
        <p14:creationId xmlns:p14="http://schemas.microsoft.com/office/powerpoint/2010/main" val="1951356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2">
            <a:extLst>
              <a:ext uri="{FF2B5EF4-FFF2-40B4-BE49-F238E27FC236}">
                <a16:creationId xmlns:a16="http://schemas.microsoft.com/office/drawing/2014/main" id="{871EAA01-6BC2-CCBC-10FA-53CBCE70902D}"/>
              </a:ext>
            </a:extLst>
          </p:cNvPr>
          <p:cNvSpPr/>
          <p:nvPr/>
        </p:nvSpPr>
        <p:spPr>
          <a:xfrm>
            <a:off x="713879" y="4532214"/>
            <a:ext cx="10764243" cy="1764109"/>
          </a:xfrm>
          <a:prstGeom prst="roundRect">
            <a:avLst>
              <a:gd name="adj" fmla="val 1735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pt-BR" sz="150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30F08029-C02A-09BD-6D2D-B64E5DB43F80}"/>
              </a:ext>
            </a:extLst>
          </p:cNvPr>
          <p:cNvSpPr/>
          <p:nvPr/>
        </p:nvSpPr>
        <p:spPr>
          <a:xfrm>
            <a:off x="5263654" y="545009"/>
            <a:ext cx="6236693" cy="1684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416"/>
              </a:lnSpc>
            </a:pPr>
            <a:r>
              <a:rPr lang="en-US" sz="3500" b="1" kern="0" spc="-35" dirty="0">
                <a:solidFill>
                  <a:srgbClr val="C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Compactação e Descompactação de Arquivos</a:t>
            </a:r>
            <a:endParaRPr lang="en-US" sz="3500" dirty="0">
              <a:solidFill>
                <a:srgbClr val="C00000"/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AEC9E40-A5F0-0A43-5F1A-07B1CE2342C5}"/>
              </a:ext>
            </a:extLst>
          </p:cNvPr>
          <p:cNvSpPr/>
          <p:nvPr/>
        </p:nvSpPr>
        <p:spPr>
          <a:xfrm>
            <a:off x="5263654" y="2525514"/>
            <a:ext cx="6236693" cy="592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542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Compactar arquivos reduz seu tamanho, facilitando o compartilhamento e o armazenamento.</a:t>
            </a:r>
            <a:endParaRPr lang="en-US" sz="1542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64A34B0C-9DBF-DEE5-6DD7-456A2242CDC5}"/>
              </a:ext>
            </a:extLst>
          </p:cNvPr>
          <p:cNvSpPr/>
          <p:nvPr/>
        </p:nvSpPr>
        <p:spPr>
          <a:xfrm>
            <a:off x="5263654" y="3340695"/>
            <a:ext cx="3019623" cy="1683842"/>
          </a:xfrm>
          <a:prstGeom prst="roundRect">
            <a:avLst>
              <a:gd name="adj" fmla="val 1761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 sz="150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F796B92-1C75-40A8-ACF8-6286D321F400}"/>
              </a:ext>
            </a:extLst>
          </p:cNvPr>
          <p:cNvSpPr/>
          <p:nvPr/>
        </p:nvSpPr>
        <p:spPr>
          <a:xfrm>
            <a:off x="5461199" y="3538241"/>
            <a:ext cx="2245916" cy="280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kern="0" spc="-17" dirty="0">
                <a:solidFill>
                  <a:schemeClr val="bg1">
                    <a:lumMod val="8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Compactação</a:t>
            </a:r>
            <a:endParaRPr lang="en-US" sz="175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9A5F233A-9907-A649-6364-A0A76ED72884}"/>
              </a:ext>
            </a:extLst>
          </p:cNvPr>
          <p:cNvSpPr/>
          <p:nvPr/>
        </p:nvSpPr>
        <p:spPr>
          <a:xfrm>
            <a:off x="5461199" y="3937595"/>
            <a:ext cx="2624534" cy="889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542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Diminui o tamanho do arquivo, economizando espaço em disco.</a:t>
            </a:r>
            <a:endParaRPr lang="en-US" sz="1542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B095AE74-3BD0-2E14-4AD8-B3BA05952CE4}"/>
              </a:ext>
            </a:extLst>
          </p:cNvPr>
          <p:cNvSpPr/>
          <p:nvPr/>
        </p:nvSpPr>
        <p:spPr>
          <a:xfrm>
            <a:off x="8480822" y="3340695"/>
            <a:ext cx="3019623" cy="1683842"/>
          </a:xfrm>
          <a:prstGeom prst="roundRect">
            <a:avLst>
              <a:gd name="adj" fmla="val 1761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 sz="150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345A2F42-DD87-FF85-A6D7-E731544FC868}"/>
              </a:ext>
            </a:extLst>
          </p:cNvPr>
          <p:cNvSpPr/>
          <p:nvPr/>
        </p:nvSpPr>
        <p:spPr>
          <a:xfrm>
            <a:off x="8715998" y="3502521"/>
            <a:ext cx="2245916" cy="280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kern="0" spc="-17" dirty="0">
                <a:solidFill>
                  <a:schemeClr val="bg1">
                    <a:lumMod val="85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Descompactação</a:t>
            </a:r>
            <a:endParaRPr lang="en-US" sz="175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D6C4D1E4-E013-B93D-D04F-214CBCD330F7}"/>
              </a:ext>
            </a:extLst>
          </p:cNvPr>
          <p:cNvSpPr/>
          <p:nvPr/>
        </p:nvSpPr>
        <p:spPr>
          <a:xfrm>
            <a:off x="8678367" y="3937595"/>
            <a:ext cx="2624534" cy="889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542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Restaura o arquivo para seu tamanho original, permitindo o uso.</a:t>
            </a:r>
            <a:endParaRPr lang="en-US" sz="1542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4EB1B2C9-C9F7-8D99-1292-882B0599AEE0}"/>
              </a:ext>
            </a:extLst>
          </p:cNvPr>
          <p:cNvSpPr/>
          <p:nvPr/>
        </p:nvSpPr>
        <p:spPr>
          <a:xfrm>
            <a:off x="5263654" y="5222081"/>
            <a:ext cx="6236693" cy="1090910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 sz="150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AC2C680C-D9B0-7FDB-CA68-527C1716BCC3}"/>
              </a:ext>
            </a:extLst>
          </p:cNvPr>
          <p:cNvSpPr/>
          <p:nvPr/>
        </p:nvSpPr>
        <p:spPr>
          <a:xfrm>
            <a:off x="5461199" y="5419626"/>
            <a:ext cx="2245916" cy="280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kern="0" spc="-17" dirty="0">
                <a:solidFill>
                  <a:srgbClr val="E2E6E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Formatos</a:t>
            </a:r>
            <a:endParaRPr lang="en-US" sz="17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134FDD3D-AE00-CD9F-03FC-FD8F26C1A9FA}"/>
              </a:ext>
            </a:extLst>
          </p:cNvPr>
          <p:cNvSpPr/>
          <p:nvPr/>
        </p:nvSpPr>
        <p:spPr>
          <a:xfrm>
            <a:off x="5461199" y="5818982"/>
            <a:ext cx="5841603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542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Existem diversos formatos de compactação, como ZIP, RAR, 7z.</a:t>
            </a:r>
            <a:endParaRPr lang="en-US" sz="1542" dirty="0"/>
          </a:p>
        </p:txBody>
      </p:sp>
      <p:pic>
        <p:nvPicPr>
          <p:cNvPr id="3074" name="Picture 2" descr="Como compactar um arquivo - Blog - Ravel Tecnologia">
            <a:extLst>
              <a:ext uri="{FF2B5EF4-FFF2-40B4-BE49-F238E27FC236}">
                <a16:creationId xmlns:a16="http://schemas.microsoft.com/office/drawing/2014/main" id="{2334DC2F-8152-909E-48F7-BB0058BCD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07" y="1478757"/>
            <a:ext cx="3987504" cy="327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NTENDA O QUE SÃO COMPACTADORES DE ARQUIVOS | Blog de Informática - Cursos  Microcamp">
            <a:extLst>
              <a:ext uri="{FF2B5EF4-FFF2-40B4-BE49-F238E27FC236}">
                <a16:creationId xmlns:a16="http://schemas.microsoft.com/office/drawing/2014/main" id="{8DA79C65-1B3E-438C-2E0A-B96230DCF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07" y="4826992"/>
            <a:ext cx="42672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34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2">
            <a:extLst>
              <a:ext uri="{FF2B5EF4-FFF2-40B4-BE49-F238E27FC236}">
                <a16:creationId xmlns:a16="http://schemas.microsoft.com/office/drawing/2014/main" id="{871EAA01-6BC2-CCBC-10FA-53CBCE70902D}"/>
              </a:ext>
            </a:extLst>
          </p:cNvPr>
          <p:cNvSpPr/>
          <p:nvPr/>
        </p:nvSpPr>
        <p:spPr>
          <a:xfrm>
            <a:off x="713879" y="4532214"/>
            <a:ext cx="10764243" cy="1764109"/>
          </a:xfrm>
          <a:prstGeom prst="roundRect">
            <a:avLst>
              <a:gd name="adj" fmla="val 1735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pt-BR" sz="150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FF3B48D0-760B-AB67-DE0F-2DAFAC77A9E2}"/>
              </a:ext>
            </a:extLst>
          </p:cNvPr>
          <p:cNvSpPr/>
          <p:nvPr/>
        </p:nvSpPr>
        <p:spPr>
          <a:xfrm>
            <a:off x="687388" y="540147"/>
            <a:ext cx="7996138" cy="557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75"/>
              </a:lnSpc>
            </a:pPr>
            <a:r>
              <a:rPr lang="en-US" sz="3500" b="1" kern="0" spc="-35" dirty="0">
                <a:solidFill>
                  <a:srgbClr val="C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Backup e Restauração de Arquivos</a:t>
            </a:r>
            <a:endParaRPr lang="en-US" sz="3500" dirty="0">
              <a:solidFill>
                <a:srgbClr val="C00000"/>
              </a:solidFill>
            </a:endParaRPr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B188C114-DDD2-B222-12F0-BFD578042311}"/>
              </a:ext>
            </a:extLst>
          </p:cNvPr>
          <p:cNvSpPr/>
          <p:nvPr/>
        </p:nvSpPr>
        <p:spPr>
          <a:xfrm>
            <a:off x="687388" y="1490861"/>
            <a:ext cx="1081722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542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Fazer backup de seus arquivos garante a segurança de seus dados, permitindo a recuperação em caso de perda.</a:t>
            </a:r>
            <a:endParaRPr lang="en-US" sz="1542" dirty="0"/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5BD5812B-2E95-9ED6-CE43-4C5B46A89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88" y="2006501"/>
            <a:ext cx="5261273" cy="3251696"/>
          </a:xfrm>
          <a:prstGeom prst="rect">
            <a:avLst/>
          </a:prstGeom>
        </p:spPr>
      </p:pic>
      <p:sp>
        <p:nvSpPr>
          <p:cNvPr id="16" name="Text 2">
            <a:extLst>
              <a:ext uri="{FF2B5EF4-FFF2-40B4-BE49-F238E27FC236}">
                <a16:creationId xmlns:a16="http://schemas.microsoft.com/office/drawing/2014/main" id="{A93E8AE4-355A-27C2-DD57-D13294D5E324}"/>
              </a:ext>
            </a:extLst>
          </p:cNvPr>
          <p:cNvSpPr/>
          <p:nvPr/>
        </p:nvSpPr>
        <p:spPr>
          <a:xfrm>
            <a:off x="687388" y="5503664"/>
            <a:ext cx="2231926" cy="279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kern="0" spc="-17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Backup na Nuvem</a:t>
            </a:r>
            <a:endParaRPr lang="en-US" sz="175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1299E75E-DAC5-0D7B-F1B7-953884718AE8}"/>
              </a:ext>
            </a:extLst>
          </p:cNvPr>
          <p:cNvSpPr/>
          <p:nvPr/>
        </p:nvSpPr>
        <p:spPr>
          <a:xfrm>
            <a:off x="687388" y="5900441"/>
            <a:ext cx="5261273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542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Armazenar seus arquivos em serviços de nuvem, como Google Drive ou Dropbox.</a:t>
            </a:r>
            <a:endParaRPr lang="en-US" sz="1542" dirty="0"/>
          </a:p>
        </p:txBody>
      </p:sp>
      <p:pic>
        <p:nvPicPr>
          <p:cNvPr id="18" name="Image 1" descr="preencoded.png">
            <a:extLst>
              <a:ext uri="{FF2B5EF4-FFF2-40B4-BE49-F238E27FC236}">
                <a16:creationId xmlns:a16="http://schemas.microsoft.com/office/drawing/2014/main" id="{F1B4B6C4-5E43-1D7C-1E33-A8FC2955B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241" y="2006501"/>
            <a:ext cx="5261372" cy="3251696"/>
          </a:xfrm>
          <a:prstGeom prst="rect">
            <a:avLst/>
          </a:prstGeom>
        </p:spPr>
      </p:pic>
      <p:sp>
        <p:nvSpPr>
          <p:cNvPr id="19" name="Text 4">
            <a:extLst>
              <a:ext uri="{FF2B5EF4-FFF2-40B4-BE49-F238E27FC236}">
                <a16:creationId xmlns:a16="http://schemas.microsoft.com/office/drawing/2014/main" id="{73FA8D9B-776C-3E08-FB39-408FAAAEBF9E}"/>
              </a:ext>
            </a:extLst>
          </p:cNvPr>
          <p:cNvSpPr/>
          <p:nvPr/>
        </p:nvSpPr>
        <p:spPr>
          <a:xfrm>
            <a:off x="6243241" y="5503664"/>
            <a:ext cx="2231926" cy="279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kern="0" spc="-17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Backup Local</a:t>
            </a:r>
            <a:endParaRPr lang="en-US" sz="1750" dirty="0"/>
          </a:p>
        </p:txBody>
      </p:sp>
      <p:sp>
        <p:nvSpPr>
          <p:cNvPr id="20" name="Text 5">
            <a:extLst>
              <a:ext uri="{FF2B5EF4-FFF2-40B4-BE49-F238E27FC236}">
                <a16:creationId xmlns:a16="http://schemas.microsoft.com/office/drawing/2014/main" id="{D0318F03-FEF5-F6B5-D30D-5B613C729DCB}"/>
              </a:ext>
            </a:extLst>
          </p:cNvPr>
          <p:cNvSpPr/>
          <p:nvPr/>
        </p:nvSpPr>
        <p:spPr>
          <a:xfrm>
            <a:off x="6243241" y="5900441"/>
            <a:ext cx="5261372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542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Copiar seus arquivos para dispositivos externos, como HDs externos ou pendrives.</a:t>
            </a:r>
            <a:endParaRPr lang="en-US" sz="1542" dirty="0"/>
          </a:p>
        </p:txBody>
      </p:sp>
    </p:spTree>
    <p:extLst>
      <p:ext uri="{BB962C8B-B14F-4D97-AF65-F5344CB8AC3E}">
        <p14:creationId xmlns:p14="http://schemas.microsoft.com/office/powerpoint/2010/main" val="3247488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F76BB6C-E90F-3B6D-97C9-BA76F867EC14}"/>
              </a:ext>
            </a:extLst>
          </p:cNvPr>
          <p:cNvSpPr/>
          <p:nvPr/>
        </p:nvSpPr>
        <p:spPr>
          <a:xfrm>
            <a:off x="513020" y="596950"/>
            <a:ext cx="10979348" cy="98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875"/>
              </a:lnSpc>
            </a:pPr>
            <a:r>
              <a:rPr lang="en-US" sz="3083" b="1" kern="0" spc="-31" dirty="0">
                <a:solidFill>
                  <a:srgbClr val="C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Dicas e Melhores Práticas para Gerenciamento Eficiente de Arquivos</a:t>
            </a:r>
            <a:endParaRPr lang="en-US" sz="3083" dirty="0">
              <a:solidFill>
                <a:srgbClr val="C00000"/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153F615-0D59-B5EB-1EC3-236A98A66CD2}"/>
              </a:ext>
            </a:extLst>
          </p:cNvPr>
          <p:cNvSpPr/>
          <p:nvPr/>
        </p:nvSpPr>
        <p:spPr>
          <a:xfrm>
            <a:off x="513020" y="1841252"/>
            <a:ext cx="10979348" cy="259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40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Adote boas práticas para manter seus arquivos organizados, seguros e acessíveis.</a:t>
            </a:r>
            <a:endParaRPr lang="en-US" sz="14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2A62F6E9-72D3-1192-699B-43A017034E78}"/>
              </a:ext>
            </a:extLst>
          </p:cNvPr>
          <p:cNvSpPr/>
          <p:nvPr/>
        </p:nvSpPr>
        <p:spPr>
          <a:xfrm>
            <a:off x="513020" y="2490837"/>
            <a:ext cx="389732" cy="389732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 sz="1400">
              <a:solidFill>
                <a:srgbClr val="C00000"/>
              </a:solidFill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51EDDD19-04CA-D6C0-8619-236F1052EFF6}"/>
              </a:ext>
            </a:extLst>
          </p:cNvPr>
          <p:cNvSpPr/>
          <p:nvPr/>
        </p:nvSpPr>
        <p:spPr>
          <a:xfrm>
            <a:off x="662741" y="2567533"/>
            <a:ext cx="90289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33"/>
              </a:lnSpc>
            </a:pPr>
            <a:r>
              <a:rPr lang="en-US" sz="1400" b="1" kern="0" spc="-18" dirty="0">
                <a:solidFill>
                  <a:srgbClr val="C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B9DDCA2A-963D-C39E-08F9-4927C95D056E}"/>
              </a:ext>
            </a:extLst>
          </p:cNvPr>
          <p:cNvSpPr/>
          <p:nvPr/>
        </p:nvSpPr>
        <p:spPr>
          <a:xfrm>
            <a:off x="1075988" y="2490837"/>
            <a:ext cx="1968798" cy="246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400" b="1" kern="0" spc="-16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Nomenclatura</a:t>
            </a:r>
            <a:endParaRPr lang="en-US" sz="14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7504C1AA-3876-D946-31AE-108E3218F0B5}"/>
              </a:ext>
            </a:extLst>
          </p:cNvPr>
          <p:cNvSpPr/>
          <p:nvPr/>
        </p:nvSpPr>
        <p:spPr>
          <a:xfrm>
            <a:off x="1075988" y="2840782"/>
            <a:ext cx="4840089" cy="259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40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 nomes descritivos e consistentes para seus arquivos e pastas.</a:t>
            </a:r>
            <a:endParaRPr lang="en-US" sz="140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C11550DB-915E-6AED-7EB2-1FD469DD72D1}"/>
              </a:ext>
            </a:extLst>
          </p:cNvPr>
          <p:cNvSpPr/>
          <p:nvPr/>
        </p:nvSpPr>
        <p:spPr>
          <a:xfrm>
            <a:off x="6089312" y="2490837"/>
            <a:ext cx="389732" cy="389732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 sz="1400">
              <a:solidFill>
                <a:srgbClr val="C00000"/>
              </a:solidFill>
            </a:endParaRP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E072F480-C3FA-6464-2CF8-B9E54656123E}"/>
              </a:ext>
            </a:extLst>
          </p:cNvPr>
          <p:cNvSpPr/>
          <p:nvPr/>
        </p:nvSpPr>
        <p:spPr>
          <a:xfrm>
            <a:off x="6215618" y="2567533"/>
            <a:ext cx="137021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33"/>
              </a:lnSpc>
            </a:pPr>
            <a:r>
              <a:rPr lang="en-US" sz="1400" b="1" kern="0" spc="-18" dirty="0">
                <a:solidFill>
                  <a:srgbClr val="C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D031E926-C88A-F10B-A327-9670476EC089}"/>
              </a:ext>
            </a:extLst>
          </p:cNvPr>
          <p:cNvSpPr/>
          <p:nvPr/>
        </p:nvSpPr>
        <p:spPr>
          <a:xfrm>
            <a:off x="6652279" y="2490837"/>
            <a:ext cx="1968798" cy="246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400" b="1" kern="0" spc="-16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Organização</a:t>
            </a:r>
            <a:endParaRPr lang="en-US" sz="14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1139FC73-F2C0-1749-C898-090ED55A5B08}"/>
              </a:ext>
            </a:extLst>
          </p:cNvPr>
          <p:cNvSpPr/>
          <p:nvPr/>
        </p:nvSpPr>
        <p:spPr>
          <a:xfrm>
            <a:off x="6652280" y="2840782"/>
            <a:ext cx="4840089" cy="259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40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Crie pastas e subpastas para organizar seus arquivos por categoria.</a:t>
            </a:r>
            <a:endParaRPr lang="en-US" sz="1400" dirty="0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41360A2E-4E83-B077-55BB-4C4452BFFA7A}"/>
              </a:ext>
            </a:extLst>
          </p:cNvPr>
          <p:cNvSpPr/>
          <p:nvPr/>
        </p:nvSpPr>
        <p:spPr>
          <a:xfrm>
            <a:off x="513020" y="3468737"/>
            <a:ext cx="389732" cy="389732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 sz="1400">
              <a:solidFill>
                <a:srgbClr val="C00000"/>
              </a:solidFill>
            </a:endParaRPr>
          </a:p>
        </p:txBody>
      </p:sp>
      <p:sp>
        <p:nvSpPr>
          <p:cNvPr id="21" name="Text 11">
            <a:extLst>
              <a:ext uri="{FF2B5EF4-FFF2-40B4-BE49-F238E27FC236}">
                <a16:creationId xmlns:a16="http://schemas.microsoft.com/office/drawing/2014/main" id="{AE33071E-ED33-C66E-0F85-8CD74D4D6E3A}"/>
              </a:ext>
            </a:extLst>
          </p:cNvPr>
          <p:cNvSpPr/>
          <p:nvPr/>
        </p:nvSpPr>
        <p:spPr>
          <a:xfrm>
            <a:off x="639127" y="3545433"/>
            <a:ext cx="137518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33"/>
              </a:lnSpc>
            </a:pPr>
            <a:r>
              <a:rPr lang="en-US" sz="1400" b="1" kern="0" spc="-18" dirty="0">
                <a:solidFill>
                  <a:srgbClr val="C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23" name="Text 12">
            <a:extLst>
              <a:ext uri="{FF2B5EF4-FFF2-40B4-BE49-F238E27FC236}">
                <a16:creationId xmlns:a16="http://schemas.microsoft.com/office/drawing/2014/main" id="{E6803451-869B-36FA-18E2-BFDA712C66D2}"/>
              </a:ext>
            </a:extLst>
          </p:cNvPr>
          <p:cNvSpPr/>
          <p:nvPr/>
        </p:nvSpPr>
        <p:spPr>
          <a:xfrm>
            <a:off x="1075988" y="3468737"/>
            <a:ext cx="1968798" cy="246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400" b="1" kern="0" spc="-16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Backup Regular</a:t>
            </a:r>
            <a:endParaRPr lang="en-US" sz="1400" dirty="0"/>
          </a:p>
        </p:txBody>
      </p:sp>
      <p:sp>
        <p:nvSpPr>
          <p:cNvPr id="24" name="Text 13">
            <a:extLst>
              <a:ext uri="{FF2B5EF4-FFF2-40B4-BE49-F238E27FC236}">
                <a16:creationId xmlns:a16="http://schemas.microsoft.com/office/drawing/2014/main" id="{774120B2-A162-1F7D-F424-CB9E0173B50D}"/>
              </a:ext>
            </a:extLst>
          </p:cNvPr>
          <p:cNvSpPr/>
          <p:nvPr/>
        </p:nvSpPr>
        <p:spPr>
          <a:xfrm>
            <a:off x="1075988" y="3818682"/>
            <a:ext cx="4840089" cy="259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40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Faça backups regulares de seus dados para evitar perdas.</a:t>
            </a:r>
            <a:endParaRPr lang="en-US" sz="1400" dirty="0"/>
          </a:p>
        </p:txBody>
      </p:sp>
      <p:sp>
        <p:nvSpPr>
          <p:cNvPr id="25" name="Shape 14">
            <a:extLst>
              <a:ext uri="{FF2B5EF4-FFF2-40B4-BE49-F238E27FC236}">
                <a16:creationId xmlns:a16="http://schemas.microsoft.com/office/drawing/2014/main" id="{49271CA4-0B2F-0C85-8912-F9A4D8BB132A}"/>
              </a:ext>
            </a:extLst>
          </p:cNvPr>
          <p:cNvSpPr/>
          <p:nvPr/>
        </p:nvSpPr>
        <p:spPr>
          <a:xfrm>
            <a:off x="6089312" y="3468737"/>
            <a:ext cx="389732" cy="389732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pt-BR" sz="1400">
              <a:solidFill>
                <a:srgbClr val="C00000"/>
              </a:solidFill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83B63362-6086-79A9-08F4-6CE69CD8A2F9}"/>
              </a:ext>
            </a:extLst>
          </p:cNvPr>
          <p:cNvSpPr/>
          <p:nvPr/>
        </p:nvSpPr>
        <p:spPr>
          <a:xfrm>
            <a:off x="6203910" y="3545433"/>
            <a:ext cx="160437" cy="23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33"/>
              </a:lnSpc>
            </a:pPr>
            <a:r>
              <a:rPr lang="en-US" sz="1400" b="1" kern="0" spc="-18" dirty="0">
                <a:solidFill>
                  <a:srgbClr val="C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27" name="Text 16">
            <a:extLst>
              <a:ext uri="{FF2B5EF4-FFF2-40B4-BE49-F238E27FC236}">
                <a16:creationId xmlns:a16="http://schemas.microsoft.com/office/drawing/2014/main" id="{473FE8C5-616F-E248-45EF-4E184200CCD6}"/>
              </a:ext>
            </a:extLst>
          </p:cNvPr>
          <p:cNvSpPr/>
          <p:nvPr/>
        </p:nvSpPr>
        <p:spPr>
          <a:xfrm>
            <a:off x="6652279" y="3468737"/>
            <a:ext cx="1968798" cy="246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400" b="1" kern="0" spc="-16" dirty="0"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Limpeza</a:t>
            </a:r>
            <a:endParaRPr lang="en-US" sz="1400" dirty="0"/>
          </a:p>
        </p:txBody>
      </p:sp>
      <p:sp>
        <p:nvSpPr>
          <p:cNvPr id="28" name="Text 17">
            <a:extLst>
              <a:ext uri="{FF2B5EF4-FFF2-40B4-BE49-F238E27FC236}">
                <a16:creationId xmlns:a16="http://schemas.microsoft.com/office/drawing/2014/main" id="{348B64D7-3315-3F78-5AD3-848A233B75B0}"/>
              </a:ext>
            </a:extLst>
          </p:cNvPr>
          <p:cNvSpPr/>
          <p:nvPr/>
        </p:nvSpPr>
        <p:spPr>
          <a:xfrm>
            <a:off x="6652280" y="3818682"/>
            <a:ext cx="4840089" cy="259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400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Exclua arquivos desnecessários para liberar espaço em disco.</a:t>
            </a:r>
            <a:endParaRPr lang="en-US" sz="1400" dirty="0"/>
          </a:p>
        </p:txBody>
      </p:sp>
      <p:pic>
        <p:nvPicPr>
          <p:cNvPr id="29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B94EAB09-F934-AB53-55E5-976EDF548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688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9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0" y="266204"/>
            <a:ext cx="11328000" cy="432000"/>
          </a:xfrm>
        </p:spPr>
        <p:txBody>
          <a:bodyPr/>
          <a:lstStyle/>
          <a:p>
            <a:r>
              <a:rPr lang="pt-BR" sz="2000" dirty="0">
                <a:solidFill>
                  <a:schemeClr val="bg1">
                    <a:lumMod val="65000"/>
                  </a:schemeClr>
                </a:solidFill>
              </a:rPr>
              <a:t>OPFM</a:t>
            </a:r>
          </a:p>
        </p:txBody>
      </p:sp>
      <p:pic>
        <p:nvPicPr>
          <p:cNvPr id="2052" name="Picture 4" descr="Não perca: nova turma do curso de Mestre de Obras em Campinas | Sinduscon-SP">
            <a:extLst>
              <a:ext uri="{FF2B5EF4-FFF2-40B4-BE49-F238E27FC236}">
                <a16:creationId xmlns:a16="http://schemas.microsoft.com/office/drawing/2014/main" id="{C57120DB-F3C1-16AF-BC0B-68D1066BB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829" y="6228998"/>
            <a:ext cx="2460171" cy="62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279600" y="834036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C00000"/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Word – Editor de Texto</a:t>
            </a: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8459014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12" name="AutoShape 2" descr="Anos 70: A história, as músicas e os cantores que fizeram sucesso na era  disco | Disco Show">
            <a:extLst>
              <a:ext uri="{FF2B5EF4-FFF2-40B4-BE49-F238E27FC236}">
                <a16:creationId xmlns:a16="http://schemas.microsoft.com/office/drawing/2014/main" id="{77FB174E-1EFB-35DB-23E7-CDF73A8763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AutoShape 6" descr="Anos 70: A história, as músicas e os cantores que fizeram sucesso na era  disco | Disco Show">
            <a:extLst>
              <a:ext uri="{FF2B5EF4-FFF2-40B4-BE49-F238E27FC236}">
                <a16:creationId xmlns:a16="http://schemas.microsoft.com/office/drawing/2014/main" id="{79598512-AB8E-B9D1-928B-6D133C4D3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50263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Picture 2" descr="Como Converter PowerPoint em Word">
            <a:extLst>
              <a:ext uri="{FF2B5EF4-FFF2-40B4-BE49-F238E27FC236}">
                <a16:creationId xmlns:a16="http://schemas.microsoft.com/office/drawing/2014/main" id="{1F2279BE-4703-089A-A4FC-198783085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1845182"/>
            <a:ext cx="83629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049938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358_TF16411250.potx" id="{675E8371-EC70-4345-8B64-A71003B56298}" vid="{0F92AA19-00D6-4C71-B13F-219D7994A0B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70F137A3AE3FC48887E5CB3F9ACBC83" ma:contentTypeVersion="13" ma:contentTypeDescription="Crie um novo documento." ma:contentTypeScope="" ma:versionID="6d29364f47989830014719928f58dc0f">
  <xsd:schema xmlns:xsd="http://www.w3.org/2001/XMLSchema" xmlns:xs="http://www.w3.org/2001/XMLSchema" xmlns:p="http://schemas.microsoft.com/office/2006/metadata/properties" xmlns:ns3="5245e98d-a396-441d-be30-92804ce17de8" xmlns:ns4="2f59bbe6-ec52-443a-87b8-0f035f3429bf" targetNamespace="http://schemas.microsoft.com/office/2006/metadata/properties" ma:root="true" ma:fieldsID="6a335422603b1bb93867138bb6e214e5" ns3:_="" ns4:_="">
    <xsd:import namespace="5245e98d-a396-441d-be30-92804ce17de8"/>
    <xsd:import namespace="2f59bbe6-ec52-443a-87b8-0f035f3429b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SystemTags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45e98d-a396-441d-be30-92804ce17de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59bbe6-ec52-443a-87b8-0f035f3429b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245e98d-a396-441d-be30-92804ce17de8" xsi:nil="true"/>
  </documentManagement>
</p:properties>
</file>

<file path=customXml/itemProps1.xml><?xml version="1.0" encoding="utf-8"?>
<ds:datastoreItem xmlns:ds="http://schemas.openxmlformats.org/officeDocument/2006/customXml" ds:itemID="{5C79C794-5C00-4C40-9B22-8910F67246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245e98d-a396-441d-be30-92804ce17de8"/>
    <ds:schemaRef ds:uri="2f59bbe6-ec52-443a-87b8-0f035f3429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53657C-E482-48B1-A9D0-4AE2D1AD12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2218FC-8412-44B9-9E82-D51F1F531141}">
  <ds:schemaRefs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5245e98d-a396-441d-be30-92804ce17de8"/>
    <ds:schemaRef ds:uri="2f59bbe6-ec52-443a-87b8-0f035f3429bf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{8BC5A152-D1DA-4E65-9C9B-368BD7F81D9C}tf16411250_win32</Template>
  <TotalTime>9122</TotalTime>
  <Words>811</Words>
  <Application>Microsoft Office PowerPoint</Application>
  <PresentationFormat>Widescreen</PresentationFormat>
  <Paragraphs>179</Paragraphs>
  <Slides>42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Candara</vt:lpstr>
      <vt:lpstr>Corbel</vt:lpstr>
      <vt:lpstr>Montserrat</vt:lpstr>
      <vt:lpstr>Source Sans Pro</vt:lpstr>
      <vt:lpstr>Times New Roman</vt:lpstr>
      <vt:lpstr>Personalizado</vt:lpstr>
      <vt:lpstr>Edição de texto</vt:lpstr>
      <vt:lpstr>OPFM</vt:lpstr>
      <vt:lpstr>OPFM</vt:lpstr>
      <vt:lpstr>OPFM</vt:lpstr>
      <vt:lpstr>Apresentação do PowerPoint</vt:lpstr>
      <vt:lpstr>Apresentação do PowerPoint</vt:lpstr>
      <vt:lpstr>Apresentação do PowerPoint</vt:lpstr>
      <vt:lpstr>Apresentação do PowerPoint</vt:lpstr>
      <vt:lpstr>OPFM</vt:lpstr>
      <vt:lpstr>OPFM</vt:lpstr>
      <vt:lpstr>OPFM</vt:lpstr>
      <vt:lpstr>OPFM</vt:lpstr>
      <vt:lpstr>OPFM</vt:lpstr>
      <vt:lpstr>OPFM</vt:lpstr>
      <vt:lpstr>OPFM</vt:lpstr>
      <vt:lpstr>OPFM</vt:lpstr>
      <vt:lpstr>OPFM</vt:lpstr>
      <vt:lpstr>OPFM</vt:lpstr>
      <vt:lpstr>OPFM</vt:lpstr>
      <vt:lpstr>OPFM</vt:lpstr>
      <vt:lpstr>OPFM</vt:lpstr>
      <vt:lpstr>OPFM</vt:lpstr>
      <vt:lpstr>OPFM</vt:lpstr>
      <vt:lpstr>OPFM</vt:lpstr>
      <vt:lpstr>OPFM</vt:lpstr>
      <vt:lpstr>OPFM</vt:lpstr>
      <vt:lpstr>OPFM</vt:lpstr>
      <vt:lpstr>OPFM</vt:lpstr>
      <vt:lpstr>OPFM</vt:lpstr>
      <vt:lpstr>OPFM</vt:lpstr>
      <vt:lpstr>OPFM</vt:lpstr>
      <vt:lpstr>OPFM</vt:lpstr>
      <vt:lpstr>OPFM</vt:lpstr>
      <vt:lpstr>OPFM</vt:lpstr>
      <vt:lpstr>OPFM</vt:lpstr>
      <vt:lpstr>OPFM</vt:lpstr>
      <vt:lpstr>OPFM</vt:lpstr>
      <vt:lpstr>OPFM</vt:lpstr>
      <vt:lpstr>OPFM</vt:lpstr>
      <vt:lpstr>OPFM</vt:lpstr>
      <vt:lpstr>OPFM</vt:lpstr>
      <vt:lpstr>OPFM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Nanda Fretes</dc:creator>
  <cp:lastModifiedBy>FERNANDA MILITAO DA SILVA FRETES</cp:lastModifiedBy>
  <cp:revision>12</cp:revision>
  <dcterms:created xsi:type="dcterms:W3CDTF">2024-06-11T13:39:06Z</dcterms:created>
  <dcterms:modified xsi:type="dcterms:W3CDTF">2024-09-23T16:57:54Z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0x010100570F137A3AE3FC48887E5CB3F9ACBC83</vt:lpwstr>
  </property>
</Properties>
</file>